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84" y="1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8228B-3460-60EE-ECA5-7BBA89D7A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18A36EA-EEB6-7A13-0BE0-56916CFCD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C28128-E810-C726-BE0B-98FAFE1C3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678BA1-36E5-32E6-62D4-EAE4108E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4CAA4E-C027-931A-6AD1-AD746A4DA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595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3A6EF6-8F74-1853-2A8C-D926545E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255C86-67BA-DD79-180D-A21BD5AA7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9BD316-218E-56A4-DE0C-21495D460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6F6D1A-D566-4200-56F9-7D4168277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29A488-F2A2-6E9F-CF95-0CC138005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32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464B57B-CB40-68A9-E226-13599D6AA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C605B50-2251-3CC2-585F-8869532BFD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FB11B3-1FB5-28BA-5E49-22CD3437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FA94EA-B17E-364E-A05B-D0BF3EB3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C5199D-0696-185B-C51E-1B011EF6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72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21CBB5-F088-A6EB-8285-68EEA0E9C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52681B-782F-B658-0100-143D85A3B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892FF-BBDD-9D3A-A28B-F37C762C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5AABC7-41C2-69DC-9E2D-5BA343223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ACCF25-B56A-0DC3-7F25-FA92E8E30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7711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6CCE5-E4CF-99EB-F288-4E500FA48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5C4680-9350-19C4-2467-188633B31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C94285-42D3-4282-97B4-0576923B4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5D1DDD0-0C5B-0D8A-046E-79F615E57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58F99C-1F63-C506-903F-40F709021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675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3E5008-8AD7-A24C-4D57-C708F79C1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FA387A-8833-4867-5C11-9E094F41ED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0206A2-6AA3-7A8E-FEC5-A2D2E23B3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91E235-7F7A-087B-ADA2-954ECCBCA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01E5FFF-9E81-5EF5-7635-148CDB83E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AD3974-9965-804C-A351-8040D942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22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CDBE76-DF50-7564-31DE-3BF3C58B1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50A5C7-6B08-09F0-F56E-CB4E36003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56F29F-EA7F-B207-D747-EA1D04CE8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8758E7-BF82-94D0-FB9B-B206EDD2E4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7BA6F76-7123-CBFC-5D77-33266FCD4A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ED284CB-1F65-B2CB-BD35-B3D226EC7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2B3397-DE13-EF0C-B6D1-995975E1F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D59A37F-4175-44AB-6ED6-61D323D94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81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95F78F-2065-BAFB-880B-33197B8C2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73D1E48-F250-26F5-AA3F-A9D66C0BA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804B60-7BD5-C4E8-63D7-EE505603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D2E8CD-F93A-527C-A603-BE7078D9B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91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67E35B2-DE99-C351-1BEA-3E5E8BC7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226E7E-F947-0857-3455-7DB748BF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B194BA-90F4-1E10-C8FA-20B07731A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221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B9C2CD-ABF6-9591-0CD8-F4F92799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072989-CDCF-56A7-41B9-2EA8A4D36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C4173A3-CD23-3DEC-1878-177EEA306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E6B6182-C0CE-4728-ACFF-84A1057F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8C8C45-354B-CB8F-8649-C3364E79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2CB773-5952-8172-881F-7AC281CD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71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BD355-2D95-CA59-A98F-F46DF1A4D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1086D66-8A82-390C-8E60-EB4701C2D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6C6EDB-0929-FC20-3D98-1429F826E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E3866A3-F159-5B65-78C6-ADBBC024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8B13985-E9E3-9BF5-75A6-F68A65199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B93ED9-4CE5-6C09-B6A9-E4A437017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1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9CAED89-A5F8-68A8-22E6-C12E1C546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946E564-059A-6294-A3F9-A61B27D7A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8162B7-59A1-585E-667E-23D3EE6A1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FCBC99-9046-4318-B693-BF0284C855AF}" type="datetimeFigureOut">
              <a:rPr lang="de-DE" smtClean="0"/>
              <a:t>23.03.2024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EFC7C1-2804-506A-44BC-76AAD33D1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2AC6AC-387B-FDCE-5552-0879836EBF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E690D7-60A0-4989-9B0C-DF01D019DC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0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4B607F-468F-A657-06AF-868CE8B478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>
                <a:solidFill>
                  <a:schemeClr val="bg1"/>
                </a:solidFill>
              </a:rPr>
              <a:t>Thrombozytopenie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B73ADF5-6EAB-D6CB-6762-59FED8490E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872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</a:t>
            </a:r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HELLP</a:t>
            </a:r>
          </a:p>
          <a:p>
            <a:r>
              <a:rPr lang="de-DE" dirty="0">
                <a:solidFill>
                  <a:srgbClr val="FFFF00"/>
                </a:solidFill>
              </a:rPr>
              <a:t>Andere Ursachen in der Schwangerschaft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86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 </a:t>
            </a:r>
          </a:p>
          <a:p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Pseudothrombozytopenie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Falsch niedere Anzahl im Blutbild durch Aggregation </a:t>
            </a:r>
          </a:p>
          <a:p>
            <a:r>
              <a:rPr lang="de-DE" dirty="0">
                <a:solidFill>
                  <a:srgbClr val="FFFF00"/>
                </a:solidFill>
              </a:rPr>
              <a:t>15%</a:t>
            </a:r>
          </a:p>
          <a:p>
            <a:r>
              <a:rPr lang="de-DE" dirty="0">
                <a:solidFill>
                  <a:srgbClr val="FFFF00"/>
                </a:solidFill>
              </a:rPr>
              <a:t>Diagnostik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Spezialmonovetten (ThromboExact)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Messung aus Citratblut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Blutausstrich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45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Immunthrombozytopenie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" name="Inhaltsplatzhalter 10">
            <a:extLst>
              <a:ext uri="{FF2B5EF4-FFF2-40B4-BE49-F238E27FC236}">
                <a16:creationId xmlns:a16="http://schemas.microsoft.com/office/drawing/2014/main" id="{0FCA93AB-D1ED-8CF9-A175-1C4876B2689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07538841"/>
              </p:ext>
            </p:extLst>
          </p:nvPr>
        </p:nvGraphicFramePr>
        <p:xfrm>
          <a:off x="574430" y="1825625"/>
          <a:ext cx="11031415" cy="28003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662544">
                  <a:extLst>
                    <a:ext uri="{9D8B030D-6E8A-4147-A177-3AD203B41FA5}">
                      <a16:colId xmlns:a16="http://schemas.microsoft.com/office/drawing/2014/main" val="2438210095"/>
                    </a:ext>
                  </a:extLst>
                </a:gridCol>
                <a:gridCol w="8368871">
                  <a:extLst>
                    <a:ext uri="{9D8B030D-6E8A-4147-A177-3AD203B41FA5}">
                      <a16:colId xmlns:a16="http://schemas.microsoft.com/office/drawing/2014/main" val="2740036620"/>
                    </a:ext>
                  </a:extLst>
                </a:gridCol>
              </a:tblGrid>
              <a:tr h="466725">
                <a:tc>
                  <a:txBody>
                    <a:bodyPr/>
                    <a:lstStyle/>
                    <a:p>
                      <a:r>
                        <a:rPr lang="de-DE" dirty="0"/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221473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45755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129983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143784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383449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90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82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Chemikalien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Benzol</a:t>
            </a:r>
          </a:p>
          <a:p>
            <a:r>
              <a:rPr lang="de-DE" dirty="0">
                <a:solidFill>
                  <a:srgbClr val="FFFF00"/>
                </a:solidFill>
              </a:rPr>
              <a:t>Strahlung</a:t>
            </a:r>
          </a:p>
          <a:p>
            <a:r>
              <a:rPr lang="de-DE" dirty="0">
                <a:solidFill>
                  <a:srgbClr val="FFFF00"/>
                </a:solidFill>
              </a:rPr>
              <a:t>Medikamente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Chemotherapie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Antibiotika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2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ALL, AML</a:t>
            </a:r>
          </a:p>
          <a:p>
            <a:r>
              <a:rPr lang="de-DE" dirty="0">
                <a:solidFill>
                  <a:srgbClr val="FFFF00"/>
                </a:solidFill>
              </a:rPr>
              <a:t>MDS</a:t>
            </a:r>
          </a:p>
          <a:p>
            <a:r>
              <a:rPr lang="de-DE" dirty="0">
                <a:solidFill>
                  <a:srgbClr val="FFFF00"/>
                </a:solidFill>
              </a:rPr>
              <a:t>Lymphome</a:t>
            </a:r>
          </a:p>
          <a:p>
            <a:r>
              <a:rPr lang="de-DE" dirty="0">
                <a:solidFill>
                  <a:srgbClr val="FFFF00"/>
                </a:solidFill>
              </a:rPr>
              <a:t>Karzinome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16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 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HIV</a:t>
            </a:r>
          </a:p>
          <a:p>
            <a:r>
              <a:rPr lang="de-DE" dirty="0">
                <a:solidFill>
                  <a:srgbClr val="FFFF00"/>
                </a:solidFill>
              </a:rPr>
              <a:t>Hepatitis</a:t>
            </a:r>
          </a:p>
          <a:p>
            <a:r>
              <a:rPr lang="de-DE" dirty="0">
                <a:solidFill>
                  <a:srgbClr val="FFFF00"/>
                </a:solidFill>
              </a:rPr>
              <a:t>Herpes</a:t>
            </a:r>
          </a:p>
          <a:p>
            <a:r>
              <a:rPr lang="de-DE" dirty="0">
                <a:solidFill>
                  <a:srgbClr val="FFFF00"/>
                </a:solidFill>
              </a:rPr>
              <a:t>Paravirus-</a:t>
            </a:r>
            <a:r>
              <a:rPr lang="de-DE" dirty="0" err="1">
                <a:solidFill>
                  <a:srgbClr val="FFFF00"/>
                </a:solidFill>
              </a:rPr>
              <a:t>B19</a:t>
            </a:r>
            <a:endParaRPr lang="de-DE" dirty="0">
              <a:solidFill>
                <a:srgbClr val="FFFF00"/>
              </a:solidFill>
            </a:endParaRP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2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062898"/>
          </a:xfrm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Immunthrombozytopie</a:t>
            </a:r>
          </a:p>
          <a:p>
            <a:r>
              <a:rPr lang="de-DE" dirty="0">
                <a:solidFill>
                  <a:srgbClr val="FFFF00"/>
                </a:solidFill>
              </a:rPr>
              <a:t>Posttransfusionell</a:t>
            </a:r>
          </a:p>
          <a:p>
            <a:r>
              <a:rPr lang="de-DE" dirty="0">
                <a:solidFill>
                  <a:srgbClr val="FFFF00"/>
                </a:solidFill>
              </a:rPr>
              <a:t>Medikamente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GPiib / iiia - Inhibitoren</a:t>
            </a:r>
          </a:p>
          <a:p>
            <a:pPr lvl="1"/>
            <a:r>
              <a:rPr lang="de-DE" dirty="0">
                <a:solidFill>
                  <a:srgbClr val="FFFF00"/>
                </a:solidFill>
              </a:rPr>
              <a:t>Heparin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61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Herzklappenprothesen</a:t>
            </a:r>
          </a:p>
          <a:p>
            <a:r>
              <a:rPr lang="de-DE" dirty="0">
                <a:solidFill>
                  <a:srgbClr val="FFFF00"/>
                </a:solidFill>
              </a:rPr>
              <a:t>ECMO</a:t>
            </a:r>
          </a:p>
          <a:p>
            <a:r>
              <a:rPr lang="de-DE" dirty="0">
                <a:solidFill>
                  <a:srgbClr val="FFFF00"/>
                </a:solidFill>
              </a:rPr>
              <a:t>Dialyse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23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 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Covid</a:t>
            </a:r>
          </a:p>
          <a:p>
            <a:r>
              <a:rPr lang="de-DE" dirty="0">
                <a:solidFill>
                  <a:srgbClr val="FFFF00"/>
                </a:solidFill>
              </a:rPr>
              <a:t>Dengue</a:t>
            </a:r>
          </a:p>
          <a:p>
            <a:r>
              <a:rPr lang="de-DE" dirty="0">
                <a:solidFill>
                  <a:srgbClr val="FFFF00"/>
                </a:solidFill>
              </a:rPr>
              <a:t>Hanta</a:t>
            </a:r>
          </a:p>
          <a:p>
            <a:r>
              <a:rPr lang="de-DE" dirty="0">
                <a:solidFill>
                  <a:srgbClr val="FFFF00"/>
                </a:solidFill>
              </a:rPr>
              <a:t>HIV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8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 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Hämolytisch-urämisches Syndrom</a:t>
            </a:r>
          </a:p>
          <a:p>
            <a:r>
              <a:rPr lang="de-DE" dirty="0">
                <a:solidFill>
                  <a:srgbClr val="FFFF00"/>
                </a:solidFill>
              </a:rPr>
              <a:t>Thrombotisch -thrombozytopenische Purpura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569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0DB06-03D6-CABC-018A-A6C30835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Ursachen der Thrombozytopenie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3E6422-EC73-B685-3A74-CBA9CDCA7C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Bildungstörung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Toxisch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Neoplasien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Infektionen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Vitamin- B 12 -Mangel</a:t>
            </a: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Vermehrter Umsatz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Immunologisch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Mechanisch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Viral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Mikroangiopathien</a:t>
            </a:r>
          </a:p>
          <a:p>
            <a:pPr lvl="1"/>
            <a:r>
              <a:rPr lang="de-DE" dirty="0">
                <a:solidFill>
                  <a:schemeClr val="bg1"/>
                </a:solidFill>
                <a:highlight>
                  <a:srgbClr val="8000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Erhöhter Verbrauch 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Hypersplenismus</a:t>
            </a:r>
          </a:p>
          <a:p>
            <a:pPr lvl="1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Schwangerschaftsassoziiert </a:t>
            </a:r>
            <a:endParaRPr lang="de-DE" dirty="0">
              <a:solidFill>
                <a:schemeClr val="bg1"/>
              </a:solidFill>
              <a:highlight>
                <a:srgbClr val="8000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Pseudothrombotytopenie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886130A-10A3-CFE8-F877-11E76ADF3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rgbClr val="FFFF00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rgbClr val="FFFF00"/>
                </a:solidFill>
              </a:rPr>
              <a:t>Blutung</a:t>
            </a:r>
          </a:p>
          <a:p>
            <a:r>
              <a:rPr lang="de-DE" dirty="0">
                <a:solidFill>
                  <a:srgbClr val="FFFF00"/>
                </a:solidFill>
              </a:rPr>
              <a:t>Lungenembolie</a:t>
            </a:r>
          </a:p>
          <a:p>
            <a:r>
              <a:rPr lang="de-DE" dirty="0">
                <a:solidFill>
                  <a:srgbClr val="FFFF00"/>
                </a:solidFill>
              </a:rPr>
              <a:t>Disseminierte Intravasale Gerinnung</a:t>
            </a:r>
          </a:p>
          <a:p>
            <a:endParaRPr lang="de-DE" dirty="0">
              <a:solidFill>
                <a:srgbClr val="FFFF00"/>
              </a:solidFill>
            </a:endParaRP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3A0E23AF-B7BB-9C78-D2BB-74BD5A6EE35C}"/>
              </a:ext>
            </a:extLst>
          </p:cNvPr>
          <p:cNvSpPr txBox="1">
            <a:spLocks/>
          </p:cNvSpPr>
          <p:nvPr/>
        </p:nvSpPr>
        <p:spPr>
          <a:xfrm>
            <a:off x="5266251" y="1044363"/>
            <a:ext cx="4496485" cy="56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31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Breitbild</PresentationFormat>
  <Paragraphs>192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Office</vt:lpstr>
      <vt:lpstr>Thrombozytopenie</vt:lpstr>
      <vt:lpstr>Ursachen der Thrombozytopenie</vt:lpstr>
      <vt:lpstr>Ursachen der Thrombozytopenie</vt:lpstr>
      <vt:lpstr>Ursachen der Thrombozytopenie</vt:lpstr>
      <vt:lpstr>Ursachen der Thrombozytopenie</vt:lpstr>
      <vt:lpstr>Ursachen der Thrombozytopenie</vt:lpstr>
      <vt:lpstr>Ursachen der Thrombozytopenie</vt:lpstr>
      <vt:lpstr>Ursachen der Thrombozytopenie</vt:lpstr>
      <vt:lpstr>Ursachen der Thrombozytopenie</vt:lpstr>
      <vt:lpstr>Ursachen der Thrombozytopenie</vt:lpstr>
      <vt:lpstr>Ursachen der Thrombozytopenie</vt:lpstr>
      <vt:lpstr>Immunthrombozytopenie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Thrombozytopenie</dc:title>
  <dc:creator>Thomas Single</dc:creator>
  <cp:lastModifiedBy>Thomas Single</cp:lastModifiedBy>
  <cp:revision>1</cp:revision>
  <dcterms:created xsi:type="dcterms:W3CDTF">2024-03-18T21:48:00Z</dcterms:created>
  <dcterms:modified xsi:type="dcterms:W3CDTF">2024-03-23T20:13:56Z</dcterms:modified>
</cp:coreProperties>
</file>