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49843" autoAdjust="0"/>
  </p:normalViewPr>
  <p:slideViewPr>
    <p:cSldViewPr snapToGrid="0">
      <p:cViewPr varScale="1">
        <p:scale>
          <a:sx n="51" d="100"/>
          <a:sy n="51" d="100"/>
        </p:scale>
        <p:origin x="51"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7AC559-6A9D-4979-9AA3-52E088F276BB}" type="datetimeFigureOut">
              <a:rPr lang="de-DE" smtClean="0"/>
              <a:t>15.11.2020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D727A7-105D-4422-83DA-A6E49B35E254}" type="slidenum">
              <a:rPr lang="de-DE" smtClean="0"/>
              <a:t>‹Nr.›</a:t>
            </a:fld>
            <a:endParaRPr lang="de-DE"/>
          </a:p>
        </p:txBody>
      </p:sp>
    </p:spTree>
    <p:extLst>
      <p:ext uri="{BB962C8B-B14F-4D97-AF65-F5344CB8AC3E}">
        <p14:creationId xmlns:p14="http://schemas.microsoft.com/office/powerpoint/2010/main" val="3950307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Patient-reported outcome measures can provide relevant and systematic information about patients’ symptoms, functioning, and concerns. Patient-reported outcome measures are increasingly being implemented sequentially in healthcare, and have been shown to improve clinical care and patient experiences, communication between providers and patients (including sensitive subjects), save time in consultations, and improve provider satisfaction</a:t>
            </a:r>
            <a:endParaRPr lang="de-DE"/>
          </a:p>
        </p:txBody>
      </p:sp>
      <p:sp>
        <p:nvSpPr>
          <p:cNvPr id="4" name="Foliennummernplatzhalter 3"/>
          <p:cNvSpPr>
            <a:spLocks noGrp="1"/>
          </p:cNvSpPr>
          <p:nvPr>
            <p:ph type="sldNum" sz="quarter" idx="5"/>
          </p:nvPr>
        </p:nvSpPr>
        <p:spPr/>
        <p:txBody>
          <a:bodyPr/>
          <a:lstStyle/>
          <a:p>
            <a:fld id="{4ED727A7-105D-4422-83DA-A6E49B35E254}" type="slidenum">
              <a:rPr lang="de-DE" smtClean="0"/>
              <a:t>3</a:t>
            </a:fld>
            <a:endParaRPr lang="de-DE"/>
          </a:p>
        </p:txBody>
      </p:sp>
    </p:spTree>
    <p:extLst>
      <p:ext uri="{BB962C8B-B14F-4D97-AF65-F5344CB8AC3E}">
        <p14:creationId xmlns:p14="http://schemas.microsoft.com/office/powerpoint/2010/main" val="195782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4ED727A7-105D-4422-83DA-A6E49B35E254}" type="slidenum">
              <a:rPr lang="de-DE" smtClean="0"/>
              <a:t>6</a:t>
            </a:fld>
            <a:endParaRPr lang="de-DE"/>
          </a:p>
        </p:txBody>
      </p:sp>
    </p:spTree>
    <p:extLst>
      <p:ext uri="{BB962C8B-B14F-4D97-AF65-F5344CB8AC3E}">
        <p14:creationId xmlns:p14="http://schemas.microsoft.com/office/powerpoint/2010/main" val="207720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17934C-6731-4594-B8C4-F0AF265B01A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35DE8F1-7FF5-4E14-B38E-176494AFA2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9C2F88A-902E-4C7C-B445-A08F7DD09E7E}"/>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5" name="Fußzeilenplatzhalter 4">
            <a:extLst>
              <a:ext uri="{FF2B5EF4-FFF2-40B4-BE49-F238E27FC236}">
                <a16:creationId xmlns:a16="http://schemas.microsoft.com/office/drawing/2014/main" id="{53345DB6-2CC7-40BC-B406-01F97EAE44E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2919D6-1F51-4222-9368-9B50941932FE}"/>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262969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EA88E4-0E45-4ECC-8830-C2BC8DD928E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311FFEF-0928-4F27-A6E6-5D08ED895C1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D1F0D6B-571A-4FCA-97CA-77E68FAED48A}"/>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5" name="Fußzeilenplatzhalter 4">
            <a:extLst>
              <a:ext uri="{FF2B5EF4-FFF2-40B4-BE49-F238E27FC236}">
                <a16:creationId xmlns:a16="http://schemas.microsoft.com/office/drawing/2014/main" id="{D2B8DFE6-07E3-4C67-9796-C4ACB5CE290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39E5D80-9A31-4ED9-A6F1-CD0E11028981}"/>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325220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3443F08-2B92-4798-90E0-0C9683C10B2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5B764BE-3D43-4686-9B20-B50E305E29FF}"/>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D225049-924B-4B78-910D-62B51E810D4B}"/>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5" name="Fußzeilenplatzhalter 4">
            <a:extLst>
              <a:ext uri="{FF2B5EF4-FFF2-40B4-BE49-F238E27FC236}">
                <a16:creationId xmlns:a16="http://schemas.microsoft.com/office/drawing/2014/main" id="{FBCB3855-CE5A-423F-A323-868AB805A32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5B91299-DBF4-45F9-A537-9C604CD3DDBE}"/>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391542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DBCC09-982F-4527-A13F-A5372BD6ACD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FD630A7-E37A-4F18-B4D2-9AFB6B4F50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A004BEF-D273-4913-8EA4-843207292518}"/>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5" name="Fußzeilenplatzhalter 4">
            <a:extLst>
              <a:ext uri="{FF2B5EF4-FFF2-40B4-BE49-F238E27FC236}">
                <a16:creationId xmlns:a16="http://schemas.microsoft.com/office/drawing/2014/main" id="{4C5D5BCE-C43C-4628-83F4-58B877E5EA0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7AD7BF5-F051-4CCE-A910-36EC6F982782}"/>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1958566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402CC0-E5E1-4C39-B6DA-A0A9B1B43D2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FFDB368-32CA-4C0B-B6BB-8C05E8BEA5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53210EB-8A76-4AD3-9E5A-B648555D327F}"/>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5" name="Fußzeilenplatzhalter 4">
            <a:extLst>
              <a:ext uri="{FF2B5EF4-FFF2-40B4-BE49-F238E27FC236}">
                <a16:creationId xmlns:a16="http://schemas.microsoft.com/office/drawing/2014/main" id="{2E1B73F9-EF2C-4D39-8E86-3BA6100E647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D4917E2-F50C-465D-AEAD-3C9FE6C4DA8A}"/>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2459053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7139D9-1EEB-447B-B73B-2437B9B734A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FDA1BB5-B721-49E5-AD21-39F057FF611C}"/>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9F6ECFC-31C6-4D21-A3B7-B9C6C08C322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6406039-3D82-4FDE-863A-78A1D389FF59}"/>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6" name="Fußzeilenplatzhalter 5">
            <a:extLst>
              <a:ext uri="{FF2B5EF4-FFF2-40B4-BE49-F238E27FC236}">
                <a16:creationId xmlns:a16="http://schemas.microsoft.com/office/drawing/2014/main" id="{C33F9455-4872-4D4D-BFCF-D1530F18BC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F5C07CF-FB39-4603-9D77-274C4DF5084D}"/>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2734761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FD7F9C-0C1B-4EC8-9D94-042BA4C1486D}"/>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29783B1-5C61-4DC4-B9F6-E93658B498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0D128F5-EBCD-457D-B686-481FBCB680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B7A3F62-DA95-463D-B50D-A14D9BA871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FE499BE0-5D9F-44DA-8052-FAFE1BBE332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73F6130-325C-4229-B604-D37D47DE8F15}"/>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8" name="Fußzeilenplatzhalter 7">
            <a:extLst>
              <a:ext uri="{FF2B5EF4-FFF2-40B4-BE49-F238E27FC236}">
                <a16:creationId xmlns:a16="http://schemas.microsoft.com/office/drawing/2014/main" id="{FF3431FD-EAB8-4296-8C8D-F816F4D79E3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9726A6D-F928-4500-983D-E8C52784B2DC}"/>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1713123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8169B1-74E7-4D4E-883C-2DB761D2430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C95E4D0-8601-48CB-8BB4-B17BAF39110C}"/>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4" name="Fußzeilenplatzhalter 3">
            <a:extLst>
              <a:ext uri="{FF2B5EF4-FFF2-40B4-BE49-F238E27FC236}">
                <a16:creationId xmlns:a16="http://schemas.microsoft.com/office/drawing/2014/main" id="{0B074943-42DF-4963-A1B3-4FB870375589}"/>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2C48550-EB8E-48A8-9797-3CA1310E5356}"/>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3881901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1924F54-E371-4647-8EA6-710CD7DAC108}"/>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3" name="Fußzeilenplatzhalter 2">
            <a:extLst>
              <a:ext uri="{FF2B5EF4-FFF2-40B4-BE49-F238E27FC236}">
                <a16:creationId xmlns:a16="http://schemas.microsoft.com/office/drawing/2014/main" id="{5A52CC14-EB33-482C-97A3-21F4A7FD8D4A}"/>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A8B538C2-6544-450E-9FBA-79B74E0B43CA}"/>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373276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7A593B-EFAE-48F4-90CF-C0C6D876BFC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62FA8AE-79A7-43FD-A524-3535A08188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F6D2A48F-538C-4C20-B2B6-FE0A485B13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D929F24-13B0-4EAF-83A0-C4455BAAAE86}"/>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6" name="Fußzeilenplatzhalter 5">
            <a:extLst>
              <a:ext uri="{FF2B5EF4-FFF2-40B4-BE49-F238E27FC236}">
                <a16:creationId xmlns:a16="http://schemas.microsoft.com/office/drawing/2014/main" id="{E8B32A89-5FC3-4AE6-8BF2-92A33BD82FE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ADF6F8E-3B4F-49BF-8131-693173F821E3}"/>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1698655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EDAEB4-EF6A-4214-B70E-3CE6E68A904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BF89ACD-5429-433A-B13C-20E5367F79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FD7BF54-F51C-42AA-82AF-018865FC18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F9081E2-C7F8-4D00-A6CF-90D6045751C1}"/>
              </a:ext>
            </a:extLst>
          </p:cNvPr>
          <p:cNvSpPr>
            <a:spLocks noGrp="1"/>
          </p:cNvSpPr>
          <p:nvPr>
            <p:ph type="dt" sz="half" idx="10"/>
          </p:nvPr>
        </p:nvSpPr>
        <p:spPr/>
        <p:txBody>
          <a:bodyPr/>
          <a:lstStyle/>
          <a:p>
            <a:fld id="{62137E63-FCAE-4D63-AB8B-A9B2AD324C98}" type="datetimeFigureOut">
              <a:rPr lang="de-DE" smtClean="0"/>
              <a:t>15.11.2020</a:t>
            </a:fld>
            <a:endParaRPr lang="de-DE"/>
          </a:p>
        </p:txBody>
      </p:sp>
      <p:sp>
        <p:nvSpPr>
          <p:cNvPr id="6" name="Fußzeilenplatzhalter 5">
            <a:extLst>
              <a:ext uri="{FF2B5EF4-FFF2-40B4-BE49-F238E27FC236}">
                <a16:creationId xmlns:a16="http://schemas.microsoft.com/office/drawing/2014/main" id="{0F247C2D-3750-441A-BCA0-C818807443A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3A284B8-9E48-4542-93EF-2D3BB3CA7040}"/>
              </a:ext>
            </a:extLst>
          </p:cNvPr>
          <p:cNvSpPr>
            <a:spLocks noGrp="1"/>
          </p:cNvSpPr>
          <p:nvPr>
            <p:ph type="sldNum" sz="quarter" idx="12"/>
          </p:nvPr>
        </p:nvSpPr>
        <p:spPr/>
        <p:txBody>
          <a:bodyPr/>
          <a:lstStyle/>
          <a:p>
            <a:fld id="{8529AD9B-C064-4E0D-9CD5-4F38A8F4D2B1}" type="slidenum">
              <a:rPr lang="de-DE" smtClean="0"/>
              <a:t>‹Nr.›</a:t>
            </a:fld>
            <a:endParaRPr lang="de-DE"/>
          </a:p>
        </p:txBody>
      </p:sp>
    </p:spTree>
    <p:extLst>
      <p:ext uri="{BB962C8B-B14F-4D97-AF65-F5344CB8AC3E}">
        <p14:creationId xmlns:p14="http://schemas.microsoft.com/office/powerpoint/2010/main" val="3149119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63FAC9D-337B-41DB-A9A8-791D21E687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E7F1004-8828-4E30-B503-05EC504AEC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322BAF0-54B5-4743-A70A-6F4BC679B7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137E63-FCAE-4D63-AB8B-A9B2AD324C98}" type="datetimeFigureOut">
              <a:rPr lang="de-DE" smtClean="0"/>
              <a:t>15.11.2020</a:t>
            </a:fld>
            <a:endParaRPr lang="de-DE"/>
          </a:p>
        </p:txBody>
      </p:sp>
      <p:sp>
        <p:nvSpPr>
          <p:cNvPr id="5" name="Fußzeilenplatzhalter 4">
            <a:extLst>
              <a:ext uri="{FF2B5EF4-FFF2-40B4-BE49-F238E27FC236}">
                <a16:creationId xmlns:a16="http://schemas.microsoft.com/office/drawing/2014/main" id="{96B04164-78FF-4482-B337-8784929E6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E9F6530-1B36-458E-A18A-50972A56CC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29AD9B-C064-4E0D-9CD5-4F38A8F4D2B1}" type="slidenum">
              <a:rPr lang="de-DE" smtClean="0"/>
              <a:t>‹Nr.›</a:t>
            </a:fld>
            <a:endParaRPr lang="de-DE"/>
          </a:p>
        </p:txBody>
      </p:sp>
    </p:spTree>
    <p:extLst>
      <p:ext uri="{BB962C8B-B14F-4D97-AF65-F5344CB8AC3E}">
        <p14:creationId xmlns:p14="http://schemas.microsoft.com/office/powerpoint/2010/main" val="62364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742CCA-BDA3-4B43-B77D-4A8013EE71E6}"/>
              </a:ext>
            </a:extLst>
          </p:cNvPr>
          <p:cNvSpPr>
            <a:spLocks noGrp="1"/>
          </p:cNvSpPr>
          <p:nvPr>
            <p:ph type="ctrTitle"/>
          </p:nvPr>
        </p:nvSpPr>
        <p:spPr/>
        <p:txBody>
          <a:bodyPr/>
          <a:lstStyle/>
          <a:p>
            <a:r>
              <a:rPr lang="de-DE"/>
              <a:t>Lifestyle bei KHK</a:t>
            </a:r>
          </a:p>
        </p:txBody>
      </p:sp>
      <p:sp>
        <p:nvSpPr>
          <p:cNvPr id="3" name="Untertitel 2">
            <a:extLst>
              <a:ext uri="{FF2B5EF4-FFF2-40B4-BE49-F238E27FC236}">
                <a16:creationId xmlns:a16="http://schemas.microsoft.com/office/drawing/2014/main" id="{C148B28A-C869-49C6-9B4E-CF4AE395A8BF}"/>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2382428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20B881-374C-40B2-BA12-4B435486B7EF}"/>
              </a:ext>
            </a:extLst>
          </p:cNvPr>
          <p:cNvSpPr>
            <a:spLocks noGrp="1"/>
          </p:cNvSpPr>
          <p:nvPr>
            <p:ph type="title"/>
          </p:nvPr>
        </p:nvSpPr>
        <p:spPr/>
        <p:txBody>
          <a:bodyPr/>
          <a:lstStyle/>
          <a:p>
            <a:r>
              <a:rPr lang="de-DE"/>
              <a:t>Ziel der Lifestyle-Modifikation</a:t>
            </a:r>
          </a:p>
        </p:txBody>
      </p:sp>
      <p:sp>
        <p:nvSpPr>
          <p:cNvPr id="3" name="Inhaltsplatzhalter 2">
            <a:extLst>
              <a:ext uri="{FF2B5EF4-FFF2-40B4-BE49-F238E27FC236}">
                <a16:creationId xmlns:a16="http://schemas.microsoft.com/office/drawing/2014/main" id="{9A2BEA43-D5AC-4626-8E3F-FDBE830B2583}"/>
              </a:ext>
            </a:extLst>
          </p:cNvPr>
          <p:cNvSpPr>
            <a:spLocks noGrp="1"/>
          </p:cNvSpPr>
          <p:nvPr>
            <p:ph idx="1"/>
          </p:nvPr>
        </p:nvSpPr>
        <p:spPr/>
        <p:txBody>
          <a:bodyPr/>
          <a:lstStyle/>
          <a:p>
            <a:r>
              <a:rPr lang="de-DE"/>
              <a:t>Verbesserung der Symptomatik</a:t>
            </a:r>
          </a:p>
          <a:p>
            <a:r>
              <a:rPr lang="de-DE"/>
              <a:t>Verbesserung der Prognose</a:t>
            </a:r>
          </a:p>
          <a:p>
            <a:r>
              <a:rPr lang="de-DE"/>
              <a:t>Sekundäre Prävention</a:t>
            </a:r>
          </a:p>
          <a:p>
            <a:r>
              <a:rPr lang="de-DE"/>
              <a:t>Empfehehlungsklasse I A</a:t>
            </a:r>
          </a:p>
        </p:txBody>
      </p:sp>
    </p:spTree>
    <p:extLst>
      <p:ext uri="{BB962C8B-B14F-4D97-AF65-F5344CB8AC3E}">
        <p14:creationId xmlns:p14="http://schemas.microsoft.com/office/powerpoint/2010/main" val="3961056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96C600-1F82-4A33-941D-3AE2917E5E84}"/>
              </a:ext>
            </a:extLst>
          </p:cNvPr>
          <p:cNvSpPr>
            <a:spLocks noGrp="1"/>
          </p:cNvSpPr>
          <p:nvPr>
            <p:ph type="title"/>
          </p:nvPr>
        </p:nvSpPr>
        <p:spPr/>
        <p:txBody>
          <a:bodyPr/>
          <a:lstStyle/>
          <a:p>
            <a:r>
              <a:rPr lang="de-DE"/>
              <a:t>OMT (= optimal medical therapy) in der COURAGE-Studie</a:t>
            </a:r>
          </a:p>
        </p:txBody>
      </p:sp>
      <p:sp>
        <p:nvSpPr>
          <p:cNvPr id="3" name="Inhaltsplatzhalter 2">
            <a:extLst>
              <a:ext uri="{FF2B5EF4-FFF2-40B4-BE49-F238E27FC236}">
                <a16:creationId xmlns:a16="http://schemas.microsoft.com/office/drawing/2014/main" id="{9BD612FD-1B31-43B7-A1D2-5D0A25FAF4CD}"/>
              </a:ext>
            </a:extLst>
          </p:cNvPr>
          <p:cNvSpPr>
            <a:spLocks noGrp="1"/>
          </p:cNvSpPr>
          <p:nvPr>
            <p:ph idx="1"/>
          </p:nvPr>
        </p:nvSpPr>
        <p:spPr/>
        <p:txBody>
          <a:bodyPr/>
          <a:lstStyle/>
          <a:p>
            <a:r>
              <a:rPr lang="de-DE"/>
              <a:t>Medikamenten-Compliance</a:t>
            </a:r>
          </a:p>
          <a:p>
            <a:r>
              <a:rPr lang="de-DE"/>
              <a:t>Unterstützung bei der Einhaltung der Risikofaktoren</a:t>
            </a:r>
          </a:p>
          <a:p>
            <a:r>
              <a:rPr lang="de-DE"/>
              <a:t>Einsetzen von Case-Manager</a:t>
            </a:r>
          </a:p>
          <a:p>
            <a:r>
              <a:rPr lang="de-DE"/>
              <a:t>Patientenaufzeichnungen </a:t>
            </a:r>
          </a:p>
        </p:txBody>
      </p:sp>
    </p:spTree>
    <p:extLst>
      <p:ext uri="{BB962C8B-B14F-4D97-AF65-F5344CB8AC3E}">
        <p14:creationId xmlns:p14="http://schemas.microsoft.com/office/powerpoint/2010/main" val="131232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B7BFD4-0AB9-49BA-A114-38C8E0A58F88}"/>
              </a:ext>
            </a:extLst>
          </p:cNvPr>
          <p:cNvSpPr>
            <a:spLocks noGrp="1"/>
          </p:cNvSpPr>
          <p:nvPr>
            <p:ph type="title"/>
          </p:nvPr>
        </p:nvSpPr>
        <p:spPr/>
        <p:txBody>
          <a:bodyPr/>
          <a:lstStyle/>
          <a:p>
            <a:r>
              <a:rPr lang="de-DE"/>
              <a:t>Lifestyle-Modifizierung</a:t>
            </a:r>
          </a:p>
        </p:txBody>
      </p:sp>
      <p:sp>
        <p:nvSpPr>
          <p:cNvPr id="3" name="Inhaltsplatzhalter 2">
            <a:extLst>
              <a:ext uri="{FF2B5EF4-FFF2-40B4-BE49-F238E27FC236}">
                <a16:creationId xmlns:a16="http://schemas.microsoft.com/office/drawing/2014/main" id="{0F8A4ABA-C581-4410-AC9A-A2F12D3C7DEE}"/>
              </a:ext>
            </a:extLst>
          </p:cNvPr>
          <p:cNvSpPr>
            <a:spLocks noGrp="1"/>
          </p:cNvSpPr>
          <p:nvPr>
            <p:ph idx="1"/>
          </p:nvPr>
        </p:nvSpPr>
        <p:spPr/>
        <p:txBody>
          <a:bodyPr/>
          <a:lstStyle/>
          <a:p>
            <a:r>
              <a:rPr lang="de-DE"/>
              <a:t>Nikotin</a:t>
            </a:r>
          </a:p>
          <a:p>
            <a:r>
              <a:rPr lang="de-DE"/>
              <a:t>Ernährung</a:t>
            </a:r>
          </a:p>
          <a:p>
            <a:r>
              <a:rPr lang="de-DE"/>
              <a:t>Bewegung</a:t>
            </a:r>
          </a:p>
          <a:p>
            <a:r>
              <a:rPr lang="de-DE"/>
              <a:t>Gewicht</a:t>
            </a:r>
          </a:p>
          <a:p>
            <a:r>
              <a:rPr lang="de-DE"/>
              <a:t>Compliance</a:t>
            </a:r>
          </a:p>
        </p:txBody>
      </p:sp>
    </p:spTree>
    <p:extLst>
      <p:ext uri="{BB962C8B-B14F-4D97-AF65-F5344CB8AC3E}">
        <p14:creationId xmlns:p14="http://schemas.microsoft.com/office/powerpoint/2010/main" val="3541840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3B204A-951D-4817-930C-3EA423F61057}"/>
              </a:ext>
            </a:extLst>
          </p:cNvPr>
          <p:cNvSpPr>
            <a:spLocks noGrp="1"/>
          </p:cNvSpPr>
          <p:nvPr>
            <p:ph type="title"/>
          </p:nvPr>
        </p:nvSpPr>
        <p:spPr/>
        <p:txBody>
          <a:bodyPr/>
          <a:lstStyle/>
          <a:p>
            <a:r>
              <a:rPr lang="de-DE"/>
              <a:t>Nikotin</a:t>
            </a:r>
          </a:p>
        </p:txBody>
      </p:sp>
      <p:sp>
        <p:nvSpPr>
          <p:cNvPr id="3" name="Inhaltsplatzhalter 2">
            <a:extLst>
              <a:ext uri="{FF2B5EF4-FFF2-40B4-BE49-F238E27FC236}">
                <a16:creationId xmlns:a16="http://schemas.microsoft.com/office/drawing/2014/main" id="{A73D9823-21DC-4CE2-A978-CE40D1ACA1D5}"/>
              </a:ext>
            </a:extLst>
          </p:cNvPr>
          <p:cNvSpPr>
            <a:spLocks noGrp="1"/>
          </p:cNvSpPr>
          <p:nvPr>
            <p:ph idx="1"/>
          </p:nvPr>
        </p:nvSpPr>
        <p:spPr/>
        <p:txBody>
          <a:bodyPr>
            <a:normAutofit fontScale="85000" lnSpcReduction="20000"/>
          </a:bodyPr>
          <a:lstStyle/>
          <a:p>
            <a:r>
              <a:rPr lang="de-DE"/>
              <a:t>Nikotinverzicht führt zu einer 36% Risikoreduktion</a:t>
            </a:r>
          </a:p>
          <a:p>
            <a:r>
              <a:rPr lang="de-DE"/>
              <a:t>5-A</a:t>
            </a:r>
          </a:p>
          <a:p>
            <a:pPr lvl="1"/>
            <a:r>
              <a:rPr lang="de-DE"/>
              <a:t>Ask </a:t>
            </a:r>
          </a:p>
          <a:p>
            <a:pPr lvl="1"/>
            <a:r>
              <a:rPr lang="de-DE"/>
              <a:t>Advise</a:t>
            </a:r>
          </a:p>
          <a:p>
            <a:pPr lvl="1"/>
            <a:r>
              <a:rPr lang="de-DE"/>
              <a:t>Assess readiness</a:t>
            </a:r>
          </a:p>
          <a:p>
            <a:pPr lvl="1"/>
            <a:r>
              <a:rPr lang="de-DE"/>
              <a:t>Assist</a:t>
            </a:r>
          </a:p>
          <a:p>
            <a:pPr lvl="1"/>
            <a:r>
              <a:rPr lang="de-DE"/>
              <a:t>Arrange follow up</a:t>
            </a:r>
          </a:p>
          <a:p>
            <a:r>
              <a:rPr lang="de-DE"/>
              <a:t>Nikotin-Ersatztherapie </a:t>
            </a:r>
          </a:p>
          <a:p>
            <a:pPr lvl="1"/>
            <a:r>
              <a:rPr lang="de-DE"/>
              <a:t>hat einen Effekt</a:t>
            </a:r>
          </a:p>
          <a:p>
            <a:pPr lvl="1"/>
            <a:r>
              <a:rPr lang="de-DE"/>
              <a:t>Medikamente: Bupropion und Varenicline</a:t>
            </a:r>
          </a:p>
          <a:p>
            <a:r>
              <a:rPr lang="de-DE"/>
              <a:t>E-Zigaretten </a:t>
            </a:r>
          </a:p>
          <a:p>
            <a:pPr lvl="1"/>
            <a:r>
              <a:rPr lang="de-DE"/>
              <a:t>haben ein vermindertes Schädigungspotential als Rauchen</a:t>
            </a:r>
          </a:p>
          <a:p>
            <a:pPr lvl="1"/>
            <a:r>
              <a:rPr lang="de-DE"/>
              <a:t>Emittieren Feinpartikel</a:t>
            </a:r>
          </a:p>
          <a:p>
            <a:pPr lvl="1"/>
            <a:r>
              <a:rPr lang="de-DE"/>
              <a:t>Haben einen Effekt bei der Entwöhnung </a:t>
            </a:r>
          </a:p>
        </p:txBody>
      </p:sp>
    </p:spTree>
    <p:extLst>
      <p:ext uri="{BB962C8B-B14F-4D97-AF65-F5344CB8AC3E}">
        <p14:creationId xmlns:p14="http://schemas.microsoft.com/office/powerpoint/2010/main" val="834035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2A727D-C9B0-4E60-9E44-7459F5032A04}"/>
              </a:ext>
            </a:extLst>
          </p:cNvPr>
          <p:cNvSpPr>
            <a:spLocks noGrp="1"/>
          </p:cNvSpPr>
          <p:nvPr>
            <p:ph type="title"/>
          </p:nvPr>
        </p:nvSpPr>
        <p:spPr/>
        <p:txBody>
          <a:bodyPr/>
          <a:lstStyle/>
          <a:p>
            <a:r>
              <a:rPr lang="de-DE"/>
              <a:t>Diät</a:t>
            </a:r>
          </a:p>
        </p:txBody>
      </p:sp>
      <p:sp>
        <p:nvSpPr>
          <p:cNvPr id="3" name="Inhaltsplatzhalter 2">
            <a:extLst>
              <a:ext uri="{FF2B5EF4-FFF2-40B4-BE49-F238E27FC236}">
                <a16:creationId xmlns:a16="http://schemas.microsoft.com/office/drawing/2014/main" id="{961B3522-B280-459C-9F91-EDC30BAE5B31}"/>
              </a:ext>
            </a:extLst>
          </p:cNvPr>
          <p:cNvSpPr>
            <a:spLocks noGrp="1"/>
          </p:cNvSpPr>
          <p:nvPr>
            <p:ph idx="1"/>
          </p:nvPr>
        </p:nvSpPr>
        <p:spPr/>
        <p:txBody>
          <a:bodyPr>
            <a:normAutofit fontScale="92500" lnSpcReduction="20000"/>
          </a:bodyPr>
          <a:lstStyle/>
          <a:p>
            <a:r>
              <a:rPr lang="de-DE" b="1"/>
              <a:t>Mediteriane Diät</a:t>
            </a:r>
          </a:p>
          <a:p>
            <a:r>
              <a:rPr lang="de-DE" b="1"/>
              <a:t>Obst und Gemüsse </a:t>
            </a:r>
            <a:r>
              <a:rPr lang="de-DE"/>
              <a:t>min 200 g pro Tag</a:t>
            </a:r>
          </a:p>
          <a:p>
            <a:r>
              <a:rPr lang="de-DE" b="1"/>
              <a:t>Ballaststoffe</a:t>
            </a:r>
            <a:r>
              <a:rPr lang="de-DE"/>
              <a:t> min 35 g pro Tag</a:t>
            </a:r>
          </a:p>
          <a:p>
            <a:r>
              <a:rPr lang="de-DE" b="1"/>
              <a:t>Nüsse</a:t>
            </a:r>
          </a:p>
          <a:p>
            <a:r>
              <a:rPr lang="de-DE" b="1"/>
              <a:t>Fisch</a:t>
            </a:r>
            <a:r>
              <a:rPr lang="de-DE"/>
              <a:t> min 1 mal pro Woche</a:t>
            </a:r>
          </a:p>
          <a:p>
            <a:r>
              <a:rPr lang="de-DE"/>
              <a:t>Wenig gesättigte Fettsäuren</a:t>
            </a:r>
          </a:p>
          <a:p>
            <a:r>
              <a:rPr lang="de-DE"/>
              <a:t>Keine Fertiggerichte</a:t>
            </a:r>
          </a:p>
          <a:p>
            <a:r>
              <a:rPr lang="de-DE" b="1"/>
              <a:t>Salz</a:t>
            </a:r>
            <a:r>
              <a:rPr lang="de-DE"/>
              <a:t> max 6 g / Tag </a:t>
            </a:r>
          </a:p>
          <a:p>
            <a:r>
              <a:rPr lang="de-DE" b="1"/>
              <a:t>Alkohol</a:t>
            </a:r>
            <a:r>
              <a:rPr lang="de-DE"/>
              <a:t> max 15g /Tag, besser kein Alkohol</a:t>
            </a:r>
          </a:p>
          <a:p>
            <a:r>
              <a:rPr lang="de-DE"/>
              <a:t>Keine zuckerhaltigen Getränke </a:t>
            </a:r>
          </a:p>
        </p:txBody>
      </p:sp>
    </p:spTree>
    <p:extLst>
      <p:ext uri="{BB962C8B-B14F-4D97-AF65-F5344CB8AC3E}">
        <p14:creationId xmlns:p14="http://schemas.microsoft.com/office/powerpoint/2010/main" val="206305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713FE3-E955-49D9-B589-E0AEAAC4D405}"/>
              </a:ext>
            </a:extLst>
          </p:cNvPr>
          <p:cNvSpPr>
            <a:spLocks noGrp="1"/>
          </p:cNvSpPr>
          <p:nvPr>
            <p:ph type="title"/>
          </p:nvPr>
        </p:nvSpPr>
        <p:spPr/>
        <p:txBody>
          <a:bodyPr/>
          <a:lstStyle/>
          <a:p>
            <a:r>
              <a:rPr lang="de-DE"/>
              <a:t>Gewicht</a:t>
            </a:r>
          </a:p>
        </p:txBody>
      </p:sp>
      <p:sp>
        <p:nvSpPr>
          <p:cNvPr id="3" name="Inhaltsplatzhalter 2">
            <a:extLst>
              <a:ext uri="{FF2B5EF4-FFF2-40B4-BE49-F238E27FC236}">
                <a16:creationId xmlns:a16="http://schemas.microsoft.com/office/drawing/2014/main" id="{B88C4FBB-67DD-47F4-B789-5DC4E77E848E}"/>
              </a:ext>
            </a:extLst>
          </p:cNvPr>
          <p:cNvSpPr>
            <a:spLocks noGrp="1"/>
          </p:cNvSpPr>
          <p:nvPr>
            <p:ph idx="1"/>
          </p:nvPr>
        </p:nvSpPr>
        <p:spPr/>
        <p:txBody>
          <a:bodyPr/>
          <a:lstStyle/>
          <a:p>
            <a:r>
              <a:rPr lang="de-DE"/>
              <a:t>BMI 20-25 kg/m2</a:t>
            </a:r>
          </a:p>
          <a:p>
            <a:r>
              <a:rPr lang="de-DE"/>
              <a:t>Taillienumfang max 94/80 cm</a:t>
            </a:r>
          </a:p>
          <a:p>
            <a:r>
              <a:rPr lang="de-DE"/>
              <a:t>Diät: kein Unterschied zwischen low-fat und low-carb bezüglich des Abnehmerfolgs. </a:t>
            </a:r>
          </a:p>
          <a:p>
            <a:r>
              <a:rPr lang="de-DE"/>
              <a:t>Bewegung</a:t>
            </a:r>
          </a:p>
        </p:txBody>
      </p:sp>
    </p:spTree>
    <p:extLst>
      <p:ext uri="{BB962C8B-B14F-4D97-AF65-F5344CB8AC3E}">
        <p14:creationId xmlns:p14="http://schemas.microsoft.com/office/powerpoint/2010/main" val="1307066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A672E9-8037-406E-B64F-3B8EF2FEB3D4}"/>
              </a:ext>
            </a:extLst>
          </p:cNvPr>
          <p:cNvSpPr>
            <a:spLocks noGrp="1"/>
          </p:cNvSpPr>
          <p:nvPr>
            <p:ph type="title"/>
          </p:nvPr>
        </p:nvSpPr>
        <p:spPr/>
        <p:txBody>
          <a:bodyPr/>
          <a:lstStyle/>
          <a:p>
            <a:r>
              <a:rPr lang="de-DE"/>
              <a:t>Bewegung und andere </a:t>
            </a:r>
          </a:p>
        </p:txBody>
      </p:sp>
      <p:sp>
        <p:nvSpPr>
          <p:cNvPr id="3" name="Inhaltsplatzhalter 2">
            <a:extLst>
              <a:ext uri="{FF2B5EF4-FFF2-40B4-BE49-F238E27FC236}">
                <a16:creationId xmlns:a16="http://schemas.microsoft.com/office/drawing/2014/main" id="{54281703-17F7-4145-9FE4-6F311596FEDD}"/>
              </a:ext>
            </a:extLst>
          </p:cNvPr>
          <p:cNvSpPr>
            <a:spLocks noGrp="1"/>
          </p:cNvSpPr>
          <p:nvPr>
            <p:ph idx="1"/>
          </p:nvPr>
        </p:nvSpPr>
        <p:spPr/>
        <p:txBody>
          <a:bodyPr>
            <a:normAutofit lnSpcReduction="10000"/>
          </a:bodyPr>
          <a:lstStyle/>
          <a:p>
            <a:r>
              <a:rPr lang="de-DE"/>
              <a:t>Min 30 min moderate Belastung an min 5 Tagen prop Woche </a:t>
            </a:r>
          </a:p>
          <a:p>
            <a:r>
              <a:rPr lang="de-DE"/>
              <a:t>Gebiete mit Luftverschmutzung meiden</a:t>
            </a:r>
          </a:p>
          <a:p>
            <a:r>
              <a:rPr lang="de-DE"/>
              <a:t>Gebiete mit Lärm vermeiden</a:t>
            </a:r>
          </a:p>
          <a:p>
            <a:r>
              <a:rPr lang="de-DE"/>
              <a:t>Jährliche Infuenza-Impfung (I B) </a:t>
            </a:r>
          </a:p>
          <a:p>
            <a:r>
              <a:rPr lang="de-DE"/>
              <a:t>Rehabilitation für alle Patienten mit KHK (I A) </a:t>
            </a:r>
          </a:p>
          <a:p>
            <a:r>
              <a:rPr lang="de-DE"/>
              <a:t>Multidizipinäre Hilfe einschalten (I A) </a:t>
            </a:r>
          </a:p>
          <a:p>
            <a:pPr lvl="1"/>
            <a:r>
              <a:rPr lang="de-DE"/>
              <a:t>Kardiologe</a:t>
            </a:r>
          </a:p>
          <a:p>
            <a:pPr lvl="1"/>
            <a:r>
              <a:rPr lang="de-DE"/>
              <a:t>Psychologe </a:t>
            </a:r>
          </a:p>
          <a:p>
            <a:pPr lvl="1"/>
            <a:r>
              <a:rPr lang="de-DE"/>
              <a:t>Physiotherapie</a:t>
            </a:r>
          </a:p>
          <a:p>
            <a:pPr lvl="1"/>
            <a:r>
              <a:rPr lang="de-DE"/>
              <a:t>Diätberater  </a:t>
            </a:r>
          </a:p>
        </p:txBody>
      </p:sp>
    </p:spTree>
    <p:extLst>
      <p:ext uri="{BB962C8B-B14F-4D97-AF65-F5344CB8AC3E}">
        <p14:creationId xmlns:p14="http://schemas.microsoft.com/office/powerpoint/2010/main" val="82542954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266</Words>
  <Application>Microsoft Office PowerPoint</Application>
  <PresentationFormat>Breitbild</PresentationFormat>
  <Paragraphs>62</Paragraphs>
  <Slides>8</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Calibri Light</vt:lpstr>
      <vt:lpstr>Office</vt:lpstr>
      <vt:lpstr>Lifestyle bei KHK</vt:lpstr>
      <vt:lpstr>Ziel der Lifestyle-Modifikation</vt:lpstr>
      <vt:lpstr>OMT (= optimal medical therapy) in der COURAGE-Studie</vt:lpstr>
      <vt:lpstr>Lifestyle-Modifizierung</vt:lpstr>
      <vt:lpstr>Nikotin</vt:lpstr>
      <vt:lpstr>Diät</vt:lpstr>
      <vt:lpstr>Gewicht</vt:lpstr>
      <vt:lpstr>Bewegung und andere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Lifestyle bei KHK</dc:title>
  <dc:creator>Thomas Single</dc:creator>
  <cp:lastModifiedBy>Thomas Single</cp:lastModifiedBy>
  <cp:revision>7</cp:revision>
  <dcterms:created xsi:type="dcterms:W3CDTF">2020-11-15T17:52:56Z</dcterms:created>
  <dcterms:modified xsi:type="dcterms:W3CDTF">2020-11-15T20:50:16Z</dcterms:modified>
</cp:coreProperties>
</file>