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49" r:id="rId3"/>
  </p:sldMasterIdLst>
  <p:notesMasterIdLst>
    <p:notesMasterId r:id="rId18"/>
  </p:notesMasterIdLst>
  <p:handoutMasterIdLst>
    <p:handoutMasterId r:id="rId19"/>
  </p:handoutMasterIdLst>
  <p:sldIdLst>
    <p:sldId id="260" r:id="rId4"/>
    <p:sldId id="275" r:id="rId5"/>
    <p:sldId id="277" r:id="rId6"/>
    <p:sldId id="261" r:id="rId7"/>
    <p:sldId id="262" r:id="rId8"/>
    <p:sldId id="264" r:id="rId9"/>
    <p:sldId id="266" r:id="rId10"/>
    <p:sldId id="269" r:id="rId11"/>
    <p:sldId id="270" r:id="rId12"/>
    <p:sldId id="271" r:id="rId13"/>
    <p:sldId id="273" r:id="rId14"/>
    <p:sldId id="274" r:id="rId15"/>
    <p:sldId id="278" r:id="rId16"/>
    <p:sldId id="267" r:id="rId17"/>
  </p:sldIdLst>
  <p:sldSz cx="9906000" cy="6858000" type="A4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4D04404-19FC-4E5E-B6BE-E94B7174CAF9}">
          <p14:sldIdLst>
            <p14:sldId id="260"/>
            <p14:sldId id="275"/>
            <p14:sldId id="277"/>
            <p14:sldId id="261"/>
            <p14:sldId id="262"/>
            <p14:sldId id="264"/>
            <p14:sldId id="266"/>
            <p14:sldId id="269"/>
            <p14:sldId id="270"/>
            <p14:sldId id="271"/>
            <p14:sldId id="273"/>
            <p14:sldId id="274"/>
            <p14:sldId id="278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6"/>
    <a:srgbClr val="C3C3C8"/>
    <a:srgbClr val="BB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60265" autoAdjust="0"/>
  </p:normalViewPr>
  <p:slideViewPr>
    <p:cSldViewPr showGuides="1">
      <p:cViewPr varScale="1">
        <p:scale>
          <a:sx n="132" d="100"/>
          <a:sy n="132" d="100"/>
        </p:scale>
        <p:origin x="564" y="132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AF6D046-E9E2-45C3-B34E-595861DC87A9}" type="datetime1">
              <a:rPr lang="de-DE" altLang="de-DE"/>
              <a:pPr>
                <a:defRPr/>
              </a:pPr>
              <a:t>20.06.2019</a:t>
            </a:fld>
            <a:endParaRPr lang="de-DE" altLang="de-DE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D16F5369-2BA7-4F47-A64E-89D745E95845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357323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DD1270-5608-46E1-AD6D-BD77DF82FCEA}" type="datetime1">
              <a:rPr lang="de-DE" altLang="de-DE"/>
              <a:pPr>
                <a:defRPr/>
              </a:pPr>
              <a:t>20.06.2019</a:t>
            </a:fld>
            <a:endParaRPr lang="de-DE" alt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8350"/>
            <a:ext cx="55419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49C627A5-B0A6-483E-84F3-0D5176B34ADB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510036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45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161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44623"/>
            <a:ext cx="7416824" cy="5760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464" y="692696"/>
            <a:ext cx="9649072" cy="6048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805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428625" y="1989138"/>
            <a:ext cx="5927725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1027" name="Picture 72" descr="Bild Prä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uppieren 18"/>
          <p:cNvGrpSpPr>
            <a:grpSpLocks/>
          </p:cNvGrpSpPr>
          <p:nvPr/>
        </p:nvGrpSpPr>
        <p:grpSpPr bwMode="auto">
          <a:xfrm>
            <a:off x="6902450" y="1989138"/>
            <a:ext cx="3198813" cy="2339975"/>
            <a:chOff x="6372225" y="1989138"/>
            <a:chExt cx="2952750" cy="2339975"/>
          </a:xfrm>
        </p:grpSpPr>
        <p:grpSp>
          <p:nvGrpSpPr>
            <p:cNvPr id="2053" name="Gruppieren 6"/>
            <p:cNvGrpSpPr>
              <a:grpSpLocks/>
            </p:cNvGrpSpPr>
            <p:nvPr/>
          </p:nvGrpSpPr>
          <p:grpSpPr bwMode="auto">
            <a:xfrm>
              <a:off x="6507163" y="1989138"/>
              <a:ext cx="2349500" cy="2339975"/>
              <a:chOff x="6516216" y="964630"/>
              <a:chExt cx="2349000" cy="2340000"/>
            </a:xfrm>
          </p:grpSpPr>
          <p:sp>
            <p:nvSpPr>
              <p:cNvPr id="23" name="Ellipse 5"/>
              <p:cNvSpPr>
                <a:spLocks noChangeArrowheads="1"/>
              </p:cNvSpPr>
              <p:nvPr/>
            </p:nvSpPr>
            <p:spPr bwMode="auto">
              <a:xfrm>
                <a:off x="6516093" y="964630"/>
                <a:ext cx="2339721" cy="23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dirty="0"/>
              </a:p>
            </p:txBody>
          </p:sp>
          <p:cxnSp>
            <p:nvCxnSpPr>
              <p:cNvPr id="2057" name="Gerade Verbindung 10"/>
              <p:cNvCxnSpPr>
                <a:cxnSpLocks noChangeShapeType="1"/>
              </p:cNvCxnSpPr>
              <p:nvPr/>
            </p:nvCxnSpPr>
            <p:spPr bwMode="auto">
              <a:xfrm>
                <a:off x="6552088" y="1844824"/>
                <a:ext cx="2286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8" name="Gerade Verbindung 14"/>
              <p:cNvCxnSpPr>
                <a:cxnSpLocks noChangeShapeType="1"/>
              </p:cNvCxnSpPr>
              <p:nvPr/>
            </p:nvCxnSpPr>
            <p:spPr bwMode="auto">
              <a:xfrm>
                <a:off x="6525216" y="2140815"/>
                <a:ext cx="234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9" name="Gerade Verbindung 16"/>
              <p:cNvCxnSpPr>
                <a:cxnSpLocks noChangeShapeType="1"/>
              </p:cNvCxnSpPr>
              <p:nvPr/>
            </p:nvCxnSpPr>
            <p:spPr bwMode="auto">
              <a:xfrm>
                <a:off x="6552088" y="2420888"/>
                <a:ext cx="2268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0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6696456" y="2692623"/>
                <a:ext cx="198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Textfeld 8"/>
            <p:cNvSpPr txBox="1">
              <a:spLocks noChangeArrowheads="1"/>
            </p:cNvSpPr>
            <p:nvPr/>
          </p:nvSpPr>
          <p:spPr bwMode="auto">
            <a:xfrm>
              <a:off x="6372225" y="2589213"/>
              <a:ext cx="259226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Planbetten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2.522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Mitarbeiter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7.700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Ambulante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280.000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Stationäre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112.000</a:t>
              </a:r>
            </a:p>
          </p:txBody>
        </p:sp>
        <p:sp>
          <p:nvSpPr>
            <p:cNvPr id="22" name="Textfeld 9"/>
            <p:cNvSpPr txBox="1">
              <a:spLocks noChangeArrowheads="1"/>
            </p:cNvSpPr>
            <p:nvPr/>
          </p:nvSpPr>
          <p:spPr bwMode="auto">
            <a:xfrm>
              <a:off x="7308606" y="2133600"/>
              <a:ext cx="2016369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dirty="0">
                  <a:solidFill>
                    <a:srgbClr val="0065A6"/>
                  </a:solidFill>
                </a:rPr>
                <a:t>RKH</a:t>
              </a:r>
            </a:p>
          </p:txBody>
        </p:sp>
      </p:grpSp>
      <p:pic>
        <p:nvPicPr>
          <p:cNvPr id="2052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1700213"/>
            <a:ext cx="1010285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193675" y="6381750"/>
            <a:ext cx="77788" cy="25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307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20725"/>
            <a:ext cx="89154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989138"/>
            <a:ext cx="8915400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06.02.2009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7" name="Text Box 5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6580188"/>
            <a:ext cx="2184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53CFFA-BBE7-45C8-A955-8262232E3A3A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3082" name="Textfeld 3"/>
          <p:cNvSpPr txBox="1">
            <a:spLocks noChangeArrowheads="1"/>
          </p:cNvSpPr>
          <p:nvPr/>
        </p:nvSpPr>
        <p:spPr bwMode="auto">
          <a:xfrm>
            <a:off x="7400925" y="6381750"/>
            <a:ext cx="230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02B5F81-474A-4E20-8436-7ADC8ECF02F7}" type="slidenum">
              <a:rPr lang="de-DE" altLang="de-DE" sz="1000" b="0"/>
              <a:pPr algn="r" eaLnBrk="1" hangingPunct="1"/>
              <a:t>‹Nr.›</a:t>
            </a:fld>
            <a:endParaRPr lang="de-DE" altLang="de-DE" sz="1000" b="0" dirty="0"/>
          </a:p>
        </p:txBody>
      </p:sp>
      <p:pic>
        <p:nvPicPr>
          <p:cNvPr id="4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2.AVI"/><Relationship Id="rId1" Type="http://schemas.microsoft.com/office/2007/relationships/media" Target="../media/media12.AVI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Anamnese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60 </a:t>
            </a:r>
            <a:r>
              <a:rPr lang="de-DE" dirty="0" smtClean="0"/>
              <a:t>jähriger Patient mit plötzlichem Fieber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Vor </a:t>
            </a:r>
            <a:r>
              <a:rPr lang="de-DE" dirty="0"/>
              <a:t>Pfingsten Wurzelbehandlung von Weisheitszahn erfolgt, dabei keine antibiotische Prophylaxe bekommen. Die Behandlung sei noch nicht abgeschlossen.</a:t>
            </a:r>
          </a:p>
          <a:p>
            <a:endParaRPr lang="de-DE" dirty="0" smtClean="0"/>
          </a:p>
          <a:p>
            <a:r>
              <a:rPr lang="de-DE" dirty="0" smtClean="0"/>
              <a:t>CRP 220 mg/l (</a:t>
            </a:r>
            <a:r>
              <a:rPr lang="de-DE" dirty="0" smtClean="0"/>
              <a:t>N&lt;5 </a:t>
            </a:r>
            <a:r>
              <a:rPr lang="de-DE" dirty="0" smtClean="0"/>
              <a:t>mg/l) </a:t>
            </a:r>
          </a:p>
          <a:p>
            <a:r>
              <a:rPr lang="de-DE" dirty="0" smtClean="0"/>
              <a:t>IL6 18 </a:t>
            </a:r>
            <a:r>
              <a:rPr lang="de-DE" dirty="0" err="1" smtClean="0"/>
              <a:t>pg</a:t>
            </a:r>
            <a:r>
              <a:rPr lang="de-DE" dirty="0" smtClean="0"/>
              <a:t>/ml</a:t>
            </a:r>
          </a:p>
          <a:p>
            <a:r>
              <a:rPr lang="de-DE" dirty="0" smtClean="0"/>
              <a:t>Leukozyten, </a:t>
            </a:r>
            <a:r>
              <a:rPr lang="de-DE" dirty="0" err="1" smtClean="0"/>
              <a:t>Crea</a:t>
            </a:r>
            <a:r>
              <a:rPr lang="de-DE" dirty="0" smtClean="0"/>
              <a:t>, </a:t>
            </a:r>
            <a:r>
              <a:rPr lang="de-DE" dirty="0" err="1" smtClean="0"/>
              <a:t>Thrombos</a:t>
            </a:r>
            <a:r>
              <a:rPr lang="de-DE" dirty="0" smtClean="0"/>
              <a:t>, </a:t>
            </a:r>
            <a:r>
              <a:rPr lang="de-DE" dirty="0" smtClean="0"/>
              <a:t>INR normal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Blutkultur: </a:t>
            </a:r>
            <a:r>
              <a:rPr lang="de-DE" dirty="0" smtClean="0"/>
              <a:t>Staphylokokkus </a:t>
            </a:r>
            <a:r>
              <a:rPr lang="de-DE" dirty="0" err="1" smtClean="0"/>
              <a:t>aureus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Vor 2 Jahren </a:t>
            </a:r>
            <a:r>
              <a:rPr lang="de-DE" dirty="0" err="1" smtClean="0"/>
              <a:t>Aortenklappenendokarditis</a:t>
            </a:r>
            <a:r>
              <a:rPr lang="de-DE" dirty="0" smtClean="0"/>
              <a:t> </a:t>
            </a:r>
            <a:r>
              <a:rPr lang="de-DE" dirty="0"/>
              <a:t>mit mittel- bis hochgradiger AI </a:t>
            </a:r>
            <a:r>
              <a:rPr lang="de-DE" dirty="0" smtClean="0"/>
              <a:t>bei  Segelperforation</a:t>
            </a:r>
            <a:endParaRPr lang="de-DE" dirty="0"/>
          </a:p>
          <a:p>
            <a:pPr lvl="1"/>
            <a:r>
              <a:rPr lang="de-DE" dirty="0" smtClean="0"/>
              <a:t>Blutkulturen</a:t>
            </a:r>
            <a:r>
              <a:rPr lang="de-DE" dirty="0"/>
              <a:t>: </a:t>
            </a:r>
            <a:r>
              <a:rPr lang="de-DE" dirty="0" err="1"/>
              <a:t>Staph</a:t>
            </a:r>
            <a:r>
              <a:rPr lang="de-DE" dirty="0"/>
              <a:t>. </a:t>
            </a:r>
            <a:r>
              <a:rPr lang="de-DE" dirty="0" err="1"/>
              <a:t>aureus</a:t>
            </a:r>
            <a:endParaRPr lang="de-DE" dirty="0"/>
          </a:p>
          <a:p>
            <a:pPr lvl="1"/>
            <a:r>
              <a:rPr lang="de-DE" dirty="0" smtClean="0"/>
              <a:t>Minimal </a:t>
            </a:r>
            <a:r>
              <a:rPr lang="de-DE" dirty="0"/>
              <a:t>invasiver </a:t>
            </a:r>
            <a:r>
              <a:rPr lang="de-DE" dirty="0" err="1"/>
              <a:t>Aortenklappenersatz</a:t>
            </a:r>
            <a:r>
              <a:rPr lang="de-DE" dirty="0"/>
              <a:t> mittels biologischer </a:t>
            </a:r>
            <a:r>
              <a:rPr lang="de-DE" dirty="0" smtClean="0"/>
              <a:t>Prothese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89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Diastolische Dehiszenz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18705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LAX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6331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LAX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34871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Paraaortaler</a:t>
            </a:r>
            <a:r>
              <a:rPr lang="de-DE" dirty="0" smtClean="0"/>
              <a:t> </a:t>
            </a:r>
            <a:r>
              <a:rPr lang="de-DE" dirty="0" err="1" smtClean="0"/>
              <a:t>Randsaum</a:t>
            </a:r>
            <a:endParaRPr lang="de-DE" dirty="0"/>
          </a:p>
        </p:txBody>
      </p:sp>
      <p:pic>
        <p:nvPicPr>
          <p:cNvPr id="4" name="Paraaortaler Sau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80600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CT </a:t>
            </a:r>
            <a:r>
              <a:rPr lang="de-DE" dirty="0" err="1" smtClean="0"/>
              <a:t>läßt</a:t>
            </a:r>
            <a:r>
              <a:rPr lang="de-DE" dirty="0" smtClean="0"/>
              <a:t> sich eine </a:t>
            </a:r>
            <a:r>
              <a:rPr lang="de-DE" dirty="0" err="1" smtClean="0"/>
              <a:t>Abszessformation</a:t>
            </a:r>
            <a:r>
              <a:rPr lang="de-DE" dirty="0" smtClean="0"/>
              <a:t> nicht nachweisen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78731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10134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Unklare echogene</a:t>
            </a:r>
            <a:r>
              <a:rPr lang="de-DE" dirty="0" smtClean="0"/>
              <a:t>s Areal vor dem LCC </a:t>
            </a:r>
            <a:r>
              <a:rPr lang="de-DE" dirty="0" err="1" smtClean="0"/>
              <a:t>paravalvulär</a:t>
            </a:r>
            <a:endParaRPr lang="de-DE" dirty="0"/>
          </a:p>
        </p:txBody>
      </p:sp>
      <p:pic>
        <p:nvPicPr>
          <p:cNvPr id="4" name="Structur LC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  <p:sp>
        <p:nvSpPr>
          <p:cNvPr id="3" name="Ellipse 2"/>
          <p:cNvSpPr/>
          <p:nvPr/>
        </p:nvSpPr>
        <p:spPr bwMode="auto">
          <a:xfrm>
            <a:off x="4232920" y="3140968"/>
            <a:ext cx="1008112" cy="93610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rgbClr val="BBBDBE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Structur LCC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152193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linke HS geht dieses Areals ab. </a:t>
            </a:r>
            <a:endParaRPr lang="de-DE" dirty="0"/>
          </a:p>
        </p:txBody>
      </p:sp>
      <p:pic>
        <p:nvPicPr>
          <p:cNvPr id="4" name="SAX mit Pfeil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25786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Prothese selbst zeigt keine Auflagerungen</a:t>
            </a:r>
            <a:endParaRPr lang="de-DE" dirty="0"/>
          </a:p>
        </p:txBody>
      </p:sp>
      <p:pic>
        <p:nvPicPr>
          <p:cNvPr id="4" name="SAX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11054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Keine Perfusion, kein Pseudoaneurysma</a:t>
            </a:r>
            <a:endParaRPr lang="de-DE" dirty="0"/>
          </a:p>
        </p:txBody>
      </p:sp>
      <p:pic>
        <p:nvPicPr>
          <p:cNvPr id="4" name="SAX-Farb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41867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sche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Höhe der RCC erscheint die </a:t>
            </a:r>
            <a:r>
              <a:rPr lang="de-DE" dirty="0" err="1" smtClean="0"/>
              <a:t>Aortenwand</a:t>
            </a:r>
            <a:r>
              <a:rPr lang="de-DE" dirty="0" smtClean="0"/>
              <a:t> eher dünn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 bwMode="auto">
          <a:xfrm>
            <a:off x="5457056" y="4077072"/>
            <a:ext cx="1224136" cy="129614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rgbClr val="BBBDBE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Geringe diastolische </a:t>
            </a:r>
            <a:r>
              <a:rPr lang="de-DE" dirty="0" err="1" smtClean="0"/>
              <a:t>Prothesendehiszenz</a:t>
            </a:r>
            <a:endParaRPr lang="de-DE" dirty="0"/>
          </a:p>
        </p:txBody>
      </p:sp>
      <p:pic>
        <p:nvPicPr>
          <p:cNvPr id="4" name="DEDhisenz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28167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Dehisenz-Farb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245579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KH_Vorlage_112015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73A49914-C3CF-40E1-A855-E4A645D88710}" vid="{6B558750-7836-4BEC-B48D-92FE7D5D4C47}"/>
    </a:ext>
  </a:extLst>
</a:theme>
</file>

<file path=ppt/theme/theme2.xml><?xml version="1.0" encoding="utf-8"?>
<a:theme xmlns:a="http://schemas.openxmlformats.org/drawingml/2006/main" name="1_Vorlage RKH Folien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73A49914-C3CF-40E1-A855-E4A645D88710}" vid="{B9F6796E-2D8A-4C55-B8FD-7688C4505810}"/>
    </a:ext>
  </a:extLst>
</a:theme>
</file>

<file path=ppt/theme/theme3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73A49914-C3CF-40E1-A855-E4A645D88710}" vid="{01FFCB73-BADF-4917-89AD-BCA7ADE994BE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Interaktiv</Template>
  <TotalTime>0</TotalTime>
  <Words>119</Words>
  <Application>Microsoft Office PowerPoint</Application>
  <PresentationFormat>A4-Papier (210x297 mm)</PresentationFormat>
  <Paragraphs>22</Paragraphs>
  <Slides>14</Slides>
  <Notes>0</Notes>
  <HiddenSlides>0</HiddenSlides>
  <MMClips>12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RKH_Vorlage_112015</vt:lpstr>
      <vt:lpstr>1_Vorlage RKH Folien</vt:lpstr>
      <vt:lpstr>1_Standarddesign</vt:lpstr>
      <vt:lpstr>Anamnese</vt:lpstr>
      <vt:lpstr>Unklare echogenes Areal vor dem LCC paravalvulär</vt:lpstr>
      <vt:lpstr>PowerPoint-Präsentation</vt:lpstr>
      <vt:lpstr>Der linke HS geht dieses Areals ab. </vt:lpstr>
      <vt:lpstr>Die Prothese selbst zeigt keine Auflagerungen</vt:lpstr>
      <vt:lpstr>Keine Perfusion, kein Pseudoaneurysma</vt:lpstr>
      <vt:lpstr>In Höhe der RCC erscheint die Aortenwand eher dünn</vt:lpstr>
      <vt:lpstr>Geringe diastolische Prothesendehiszenz</vt:lpstr>
      <vt:lpstr>PowerPoint-Präsentation</vt:lpstr>
      <vt:lpstr>PowerPoint-Präsentation</vt:lpstr>
      <vt:lpstr>PowerPoint-Präsentation</vt:lpstr>
      <vt:lpstr>PowerPoint-Präsentation</vt:lpstr>
      <vt:lpstr>Paraaortaler Randsaum</vt:lpstr>
      <vt:lpstr>Im CT läßt sich eine Abszessformation nicht nachweisen</vt:lpstr>
    </vt:vector>
  </TitlesOfParts>
  <Company>RKH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Regionale Kliniken Holding RKH Dr. Thomas Single,  Echolabor Klinikum Ludwigsburg  Bioprothesis Abszess?  </dc:title>
  <dc:creator>LBUKG1</dc:creator>
  <cp:lastModifiedBy>LBUKG1</cp:lastModifiedBy>
  <cp:revision>10</cp:revision>
  <cp:lastPrinted>2018-04-05T20:10:45Z</cp:lastPrinted>
  <dcterms:created xsi:type="dcterms:W3CDTF">2019-06-20T08:26:46Z</dcterms:created>
  <dcterms:modified xsi:type="dcterms:W3CDTF">2019-06-20T20:19:37Z</dcterms:modified>
</cp:coreProperties>
</file>