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49" r:id="rId3"/>
  </p:sldMasterIdLst>
  <p:notesMasterIdLst>
    <p:notesMasterId r:id="rId45"/>
  </p:notesMasterIdLst>
  <p:handoutMasterIdLst>
    <p:handoutMasterId r:id="rId46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287" r:id="rId36"/>
    <p:sldId id="288" r:id="rId37"/>
    <p:sldId id="290" r:id="rId38"/>
    <p:sldId id="291" r:id="rId39"/>
    <p:sldId id="292" r:id="rId40"/>
    <p:sldId id="293" r:id="rId41"/>
    <p:sldId id="294" r:id="rId42"/>
    <p:sldId id="296" r:id="rId43"/>
    <p:sldId id="295" r:id="rId44"/>
  </p:sldIdLst>
  <p:sldSz cx="9906000" cy="6858000" type="A4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4D04404-19FC-4E5E-B6BE-E94B7174CAF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9"/>
            <p14:sldId id="287"/>
            <p14:sldId id="288"/>
            <p14:sldId id="290"/>
            <p14:sldId id="291"/>
            <p14:sldId id="292"/>
            <p14:sldId id="293"/>
            <p14:sldId id="294"/>
            <p14:sldId id="296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6"/>
    <a:srgbClr val="C3C3C8"/>
    <a:srgbClr val="BB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8" autoAdjust="0"/>
    <p:restoredTop sz="39735" autoAdjust="0"/>
  </p:normalViewPr>
  <p:slideViewPr>
    <p:cSldViewPr showGuides="1">
      <p:cViewPr varScale="1">
        <p:scale>
          <a:sx n="47" d="100"/>
          <a:sy n="47" d="100"/>
        </p:scale>
        <p:origin x="276" y="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AF6D046-E9E2-45C3-B34E-595861DC87A9}" type="datetime1">
              <a:rPr lang="de-DE" altLang="de-DE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D16F5369-2BA7-4F47-A64E-89D745E95845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357323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4DD1270-5608-46E1-AD6D-BD77DF82FCEA}" type="datetime1">
              <a:rPr lang="de-DE" altLang="de-DE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68350"/>
            <a:ext cx="554196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49C627A5-B0A6-483E-84F3-0D5176B34ADB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5100367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59681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24196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16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01106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MPG 32 (D) </a:t>
            </a:r>
          </a:p>
          <a:p>
            <a:endParaRPr lang="de-DE"/>
          </a:p>
          <a:p>
            <a:r>
              <a:rPr lang="de-DE"/>
              <a:t>Thrombus LA (A)</a:t>
            </a:r>
          </a:p>
          <a:p>
            <a:endParaRPr lang="de-DE"/>
          </a:p>
          <a:p>
            <a:r>
              <a:rPr lang="de-DE"/>
              <a:t>Flussbeschleunigung (B)</a:t>
            </a:r>
          </a:p>
          <a:p>
            <a:endParaRPr lang="de-DE"/>
          </a:p>
          <a:p>
            <a:r>
              <a:rPr lang="de-DE"/>
              <a:t>Thrombus an Prothese atrialseitig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17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38869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Konvegenzzone</a:t>
            </a:r>
          </a:p>
          <a:p>
            <a:endParaRPr lang="de-DE"/>
          </a:p>
          <a:p>
            <a:r>
              <a:rPr lang="de-DE"/>
              <a:t>VC</a:t>
            </a:r>
          </a:p>
          <a:p>
            <a:endParaRPr lang="de-DE"/>
          </a:p>
          <a:p>
            <a:r>
              <a:rPr lang="de-DE"/>
              <a:t>PISA-Radius</a:t>
            </a:r>
          </a:p>
          <a:p>
            <a:endParaRPr lang="de-DE"/>
          </a:p>
          <a:p>
            <a:r>
              <a:rPr lang="de-DE"/>
              <a:t>VTI</a:t>
            </a:r>
            <a:r>
              <a:rPr lang="de-DE">
                <a:sym typeface="Wingdings" panose="05000000000000000000" pitchFamily="2" charset="2"/>
              </a:rPr>
              <a:t> EROA und RVol</a:t>
            </a:r>
            <a:endParaRPr lang="de-DE"/>
          </a:p>
          <a:p>
            <a:endParaRPr lang="de-DE"/>
          </a:p>
          <a:p>
            <a:r>
              <a:rPr lang="de-DE"/>
              <a:t>PHT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20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06777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arenR"/>
            </a:pPr>
            <a:r>
              <a:rPr lang="de-DE"/>
              <a:t>Bioprothese</a:t>
            </a:r>
          </a:p>
          <a:p>
            <a:pPr marL="228600" indent="-228600">
              <a:buAutoNum type="alphaUcParenR"/>
            </a:pPr>
            <a:endParaRPr lang="de-DE"/>
          </a:p>
          <a:p>
            <a:pPr marL="228600" indent="-228600">
              <a:buAutoNum type="alphaUcParenR"/>
            </a:pPr>
            <a:r>
              <a:rPr lang="de-DE"/>
              <a:t>Turbulenter antegrader Jet</a:t>
            </a:r>
          </a:p>
          <a:p>
            <a:pPr marL="228600" indent="-228600">
              <a:buAutoNum type="alphaUcParenR"/>
            </a:pPr>
            <a:endParaRPr lang="de-DE"/>
          </a:p>
          <a:p>
            <a:pPr marL="228600" indent="-228600">
              <a:buAutoNum type="alphaUcParenR"/>
            </a:pPr>
            <a:r>
              <a:rPr lang="de-DE"/>
              <a:t>VC und Konvergenzzone</a:t>
            </a:r>
          </a:p>
          <a:p>
            <a:pPr marL="228600" indent="-228600">
              <a:buAutoNum type="alphaUcParenR"/>
            </a:pPr>
            <a:endParaRPr lang="de-DE"/>
          </a:p>
          <a:p>
            <a:pPr marL="228600" indent="-228600">
              <a:buAutoNum type="alphaUcParenR"/>
            </a:pPr>
            <a:r>
              <a:rPr lang="de-DE"/>
              <a:t>PISA</a:t>
            </a:r>
          </a:p>
          <a:p>
            <a:pPr marL="228600" indent="-228600">
              <a:buAutoNum type="alphaUcParenR"/>
            </a:pPr>
            <a:endParaRPr lang="de-DE"/>
          </a:p>
          <a:p>
            <a:pPr marL="228600" indent="-228600">
              <a:buAutoNum type="alphaUcParenR"/>
            </a:pPr>
            <a:r>
              <a:rPr lang="de-DE"/>
              <a:t>Peak E erhöht (sB)</a:t>
            </a:r>
          </a:p>
          <a:p>
            <a:pPr marL="228600" indent="-228600">
              <a:buAutoNum type="alphaUcParenR"/>
            </a:pPr>
            <a:endParaRPr lang="de-DE"/>
          </a:p>
          <a:p>
            <a:pPr marL="228600" indent="-228600">
              <a:buAutoNum type="alphaUcParenR"/>
            </a:pPr>
            <a:r>
              <a:rPr lang="de-DE"/>
              <a:t>EROA und RVol</a:t>
            </a:r>
          </a:p>
          <a:p>
            <a:pPr marL="228600" indent="-228600">
              <a:buAutoNum type="alphaUcParenR"/>
            </a:pPr>
            <a:endParaRPr lang="de-DE"/>
          </a:p>
          <a:p>
            <a:pPr marL="228600" indent="-228600">
              <a:buAutoNum type="alphaUcParenR"/>
            </a:pPr>
            <a:r>
              <a:rPr lang="de-DE"/>
              <a:t>VC in 3D</a:t>
            </a:r>
          </a:p>
          <a:p>
            <a:pPr marL="228600" indent="-228600">
              <a:buAutoNum type="alphaUcParenR"/>
            </a:pPr>
            <a:endParaRPr lang="de-DE"/>
          </a:p>
          <a:p>
            <a:pPr marL="228600" indent="-228600">
              <a:buAutoNum type="alphaUcParenR"/>
            </a:pPr>
            <a:r>
              <a:rPr lang="de-DE"/>
              <a:t>3D</a:t>
            </a:r>
          </a:p>
          <a:p>
            <a:pPr marL="228600" indent="-228600">
              <a:buAutoNum type="alphaUcParenR"/>
            </a:pPr>
            <a:endParaRPr lang="de-DE"/>
          </a:p>
          <a:p>
            <a:pPr marL="228600" indent="-228600">
              <a:buAutoNum type="alphaUcParenR"/>
            </a:pPr>
            <a:r>
              <a:rPr lang="de-DE"/>
              <a:t>I PV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21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77419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arenR"/>
            </a:pPr>
            <a:r>
              <a:rPr lang="de-DE"/>
              <a:t>Bioprothese</a:t>
            </a:r>
          </a:p>
          <a:p>
            <a:pPr marL="228600" indent="-228600">
              <a:buAutoNum type="alphaUcParenR"/>
            </a:pPr>
            <a:endParaRPr lang="de-DE"/>
          </a:p>
          <a:p>
            <a:pPr marL="228600" indent="-228600">
              <a:buAutoNum type="alphaUcParenR"/>
            </a:pPr>
            <a:r>
              <a:rPr lang="de-DE"/>
              <a:t>Konvergenzzone</a:t>
            </a:r>
          </a:p>
          <a:p>
            <a:pPr marL="228600" indent="-228600">
              <a:buAutoNum type="alphaUcParenR"/>
            </a:pPr>
            <a:endParaRPr lang="de-DE"/>
          </a:p>
          <a:p>
            <a:pPr marL="228600" indent="-228600">
              <a:buAutoNum type="alphaUcParenR"/>
            </a:pPr>
            <a:r>
              <a:rPr lang="de-DE"/>
              <a:t>VC</a:t>
            </a:r>
          </a:p>
          <a:p>
            <a:pPr marL="228600" indent="-228600">
              <a:buAutoNum type="alphaUcParenR"/>
            </a:pPr>
            <a:endParaRPr lang="de-DE"/>
          </a:p>
          <a:p>
            <a:pPr marL="228600" indent="-228600">
              <a:buAutoNum type="alphaUcParenR"/>
            </a:pPr>
            <a:r>
              <a:rPr lang="de-DE"/>
              <a:t>D PISA</a:t>
            </a:r>
          </a:p>
          <a:p>
            <a:pPr marL="228600" indent="-228600">
              <a:buAutoNum type="alphaUcParenR"/>
            </a:pPr>
            <a:endParaRPr lang="de-DE"/>
          </a:p>
          <a:p>
            <a:pPr marL="228600" indent="-228600">
              <a:buAutoNum type="alphaUcParenR"/>
            </a:pPr>
            <a:r>
              <a:rPr lang="de-DE"/>
              <a:t>EROA</a:t>
            </a:r>
          </a:p>
          <a:p>
            <a:pPr marL="228600" indent="-228600">
              <a:buAutoNum type="alphaUcParenR"/>
            </a:pPr>
            <a:endParaRPr lang="de-DE"/>
          </a:p>
          <a:p>
            <a:pPr marL="228600" indent="-228600">
              <a:buAutoNum type="alphaUcParenR"/>
            </a:pPr>
            <a:r>
              <a:rPr lang="de-DE"/>
              <a:t>Rvol</a:t>
            </a:r>
          </a:p>
          <a:p>
            <a:pPr marL="228600" indent="-228600">
              <a:buAutoNum type="alphaUcParenR"/>
            </a:pPr>
            <a:endParaRPr lang="de-DE"/>
          </a:p>
          <a:p>
            <a:pPr marL="228600" indent="-228600">
              <a:buAutoNum type="alphaUcParenR"/>
            </a:pPr>
            <a:r>
              <a:rPr lang="de-DE"/>
              <a:t>Lebervenen mit systol.Flussumkehr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22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99475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arenR"/>
            </a:pPr>
            <a:r>
              <a:rPr lang="de-DE"/>
              <a:t>Mittelgradig</a:t>
            </a:r>
          </a:p>
          <a:p>
            <a:pPr marL="228600" indent="-228600">
              <a:buAutoNum type="alphaUcParenR"/>
            </a:pPr>
            <a:endParaRPr lang="de-DE"/>
          </a:p>
          <a:p>
            <a:pPr marL="228600" indent="-228600">
              <a:buAutoNum type="alphaUcParenR"/>
            </a:pPr>
            <a:r>
              <a:rPr lang="de-DE"/>
              <a:t>Hochgadig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23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46477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24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2840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Indizierte EOA &lt;</a:t>
            </a:r>
          </a:p>
          <a:p>
            <a:endParaRPr lang="de-DE"/>
          </a:p>
          <a:p>
            <a:r>
              <a:rPr lang="de-DE"/>
              <a:t>Reference EOA – gemessene EOA bei normalem Schlagvolumen (50-90ml)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25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03398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C Flussturbulenz</a:t>
            </a:r>
          </a:p>
          <a:p>
            <a:endParaRPr lang="de-DE"/>
          </a:p>
          <a:p>
            <a:r>
              <a:rPr lang="de-DE"/>
              <a:t>D MPG 11</a:t>
            </a:r>
          </a:p>
          <a:p>
            <a:endParaRPr lang="de-DE"/>
          </a:p>
          <a:p>
            <a:r>
              <a:rPr lang="de-DE"/>
              <a:t>ABD EROA 1,2 </a:t>
            </a:r>
            <a:r>
              <a:rPr lang="de-DE">
                <a:sym typeface="Wingdings" panose="05000000000000000000" pitchFamily="2" charset="2"/>
              </a:rPr>
              <a:t> PPM oder Obsteruktion</a:t>
            </a:r>
          </a:p>
          <a:p>
            <a:endParaRPr lang="de-DE">
              <a:sym typeface="Wingdings" panose="05000000000000000000" pitchFamily="2" charset="2"/>
            </a:endParaRPr>
          </a:p>
          <a:p>
            <a:r>
              <a:rPr lang="de-DE">
                <a:sym typeface="Wingdings" panose="05000000000000000000" pitchFamily="2" charset="2"/>
              </a:rPr>
              <a:t>EF normale Öffnung inDurchleuchtujng  nur PPM bleibt übrig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26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53545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Atriale Sicht</a:t>
            </a:r>
          </a:p>
          <a:p>
            <a:endParaRPr lang="de-DE"/>
          </a:p>
          <a:p>
            <a:r>
              <a:rPr lang="de-DE"/>
              <a:t>2 halbkreisförmige und ein schlitzförmige Öffnung</a:t>
            </a:r>
          </a:p>
          <a:p>
            <a:endParaRPr lang="de-DE"/>
          </a:p>
          <a:p>
            <a:r>
              <a:rPr lang="de-DE"/>
              <a:t>Normale Flussbeschleumigung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99751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C Flussturbulenz</a:t>
            </a:r>
          </a:p>
          <a:p>
            <a:endParaRPr lang="de-DE"/>
          </a:p>
          <a:p>
            <a:r>
              <a:rPr lang="de-DE"/>
              <a:t>D MPG 42 mmHG </a:t>
            </a:r>
          </a:p>
          <a:p>
            <a:endParaRPr lang="de-DE"/>
          </a:p>
          <a:p>
            <a:r>
              <a:rPr lang="de-DE"/>
              <a:t>EROA 1,0 0,52/m2</a:t>
            </a:r>
          </a:p>
          <a:p>
            <a:endParaRPr lang="de-DE"/>
          </a:p>
          <a:p>
            <a:r>
              <a:rPr lang="de-DE"/>
              <a:t>Normale Öffnungsbewegung in Durchleuchtung </a:t>
            </a:r>
            <a:r>
              <a:rPr lang="de-DE">
                <a:sym typeface="Wingdings" panose="05000000000000000000" pitchFamily="2" charset="2"/>
              </a:rPr>
              <a:t> PPM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27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91633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PARAMETER</a:t>
            </a:r>
          </a:p>
          <a:p>
            <a:r>
              <a:rPr lang="de-DE"/>
              <a:t>EOA</a:t>
            </a:r>
          </a:p>
          <a:p>
            <a:r>
              <a:rPr lang="de-DE"/>
              <a:t>EOAi</a:t>
            </a:r>
          </a:p>
          <a:p>
            <a:r>
              <a:rPr lang="de-DE"/>
              <a:t>Dynamik</a:t>
            </a:r>
          </a:p>
          <a:p>
            <a:r>
              <a:rPr lang="de-DE"/>
              <a:t>DVI (Dopplergeschwindigkeitsindex)</a:t>
            </a:r>
          </a:p>
          <a:p>
            <a:r>
              <a:rPr lang="de-DE"/>
              <a:t>AT &gt;100</a:t>
            </a:r>
          </a:p>
          <a:p>
            <a:r>
              <a:rPr lang="de-DE"/>
              <a:t>AT/ET &gt;0,37</a:t>
            </a:r>
          </a:p>
          <a:p>
            <a:r>
              <a:rPr lang="de-DE"/>
              <a:t>Beweglichkeit</a:t>
            </a:r>
          </a:p>
          <a:p>
            <a:r>
              <a:rPr lang="de-DE"/>
              <a:t>CW-Doppler signal triangulär</a:t>
            </a:r>
          </a:p>
          <a:p>
            <a:r>
              <a:rPr lang="de-DE"/>
              <a:t>Ao &gt; 30mm</a:t>
            </a:r>
          </a:p>
          <a:p>
            <a:r>
              <a:rPr lang="de-DE"/>
              <a:t>SV &gt; 90 ml</a:t>
            </a:r>
          </a:p>
          <a:p>
            <a:endParaRPr lang="de-DE"/>
          </a:p>
          <a:p>
            <a:r>
              <a:rPr lang="de-DE"/>
              <a:t>DIFFERENTIALDIAGNOSEN</a:t>
            </a:r>
          </a:p>
          <a:p>
            <a:r>
              <a:rPr lang="de-DE"/>
              <a:t>1) PPM: </a:t>
            </a:r>
          </a:p>
          <a:p>
            <a:r>
              <a:rPr lang="de-DE"/>
              <a:t>kleine EOAi ohne Dynamik</a:t>
            </a:r>
          </a:p>
          <a:p>
            <a:endParaRPr lang="de-DE"/>
          </a:p>
          <a:p>
            <a:r>
              <a:rPr lang="de-DE"/>
              <a:t>2) Subvalvulär: </a:t>
            </a:r>
          </a:p>
          <a:p>
            <a:r>
              <a:rPr lang="de-DE"/>
              <a:t>normale EOAi ohne Dynamik, aber hohe AT</a:t>
            </a:r>
          </a:p>
          <a:p>
            <a:endParaRPr lang="de-DE"/>
          </a:p>
          <a:p>
            <a:r>
              <a:rPr lang="de-DE"/>
              <a:t>3) High flow Status: </a:t>
            </a:r>
          </a:p>
          <a:p>
            <a:r>
              <a:rPr lang="de-DE"/>
              <a:t>normale EOAi ohne Dynamik und niedrige AT</a:t>
            </a:r>
          </a:p>
          <a:p>
            <a:endParaRPr lang="de-DE"/>
          </a:p>
          <a:p>
            <a:r>
              <a:rPr lang="de-DE"/>
              <a:t>4) Prothesenobstruktion</a:t>
            </a:r>
          </a:p>
          <a:p>
            <a:r>
              <a:rPr lang="de-DE"/>
              <a:t>EOA vermindert, Dynamik, abnormale Beweglichkeit, AT erhöht, rundes Jetsignal</a:t>
            </a:r>
          </a:p>
          <a:p>
            <a:endParaRPr lang="de-DE"/>
          </a:p>
          <a:p>
            <a:r>
              <a:rPr lang="de-DE"/>
              <a:t>5) Pressure recovery</a:t>
            </a:r>
          </a:p>
          <a:p>
            <a:r>
              <a:rPr lang="de-DE"/>
              <a:t>EOA vermindert, Dynamik, keine abnormale Beweglichkeit, </a:t>
            </a:r>
          </a:p>
          <a:p>
            <a:endParaRPr lang="de-DE"/>
          </a:p>
          <a:p>
            <a:r>
              <a:rPr lang="de-DE"/>
              <a:t>6) Technischer Fehler</a:t>
            </a:r>
          </a:p>
          <a:p>
            <a:r>
              <a:rPr lang="de-DE"/>
              <a:t>7) Lokalisierter Gradient</a:t>
            </a:r>
          </a:p>
          <a:p>
            <a:r>
              <a:rPr lang="de-DE"/>
              <a:t>8) AI</a:t>
            </a:r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29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17765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PHT 200</a:t>
            </a:r>
          </a:p>
          <a:p>
            <a:r>
              <a:rPr lang="de-DE"/>
              <a:t>Vmax 2,5</a:t>
            </a:r>
          </a:p>
          <a:p>
            <a:r>
              <a:rPr lang="de-DE"/>
              <a:t>MG 10, Zunahme um 12 in Stress, Zunahme &gt;5 bei Follow up</a:t>
            </a:r>
          </a:p>
          <a:p>
            <a:r>
              <a:rPr lang="de-DE"/>
              <a:t>ERA &lt;1</a:t>
            </a:r>
          </a:p>
          <a:p>
            <a:r>
              <a:rPr lang="de-DE"/>
              <a:t>REOA-MEOA &gt;0,35 (ReferenzEOA, messuredEOA)</a:t>
            </a:r>
          </a:p>
          <a:p>
            <a:r>
              <a:rPr lang="de-DE"/>
              <a:t>DVI &gt; 2,5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32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18930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Regurgitation</a:t>
            </a:r>
          </a:p>
          <a:p>
            <a:endParaRPr lang="de-DE"/>
          </a:p>
          <a:p>
            <a:r>
              <a:rPr lang="de-DE"/>
              <a:t>Flussturbulenz</a:t>
            </a:r>
          </a:p>
          <a:p>
            <a:endParaRPr lang="de-DE"/>
          </a:p>
          <a:p>
            <a:r>
              <a:rPr lang="de-DE"/>
              <a:t>Inkomplette Öfnung der anterioren Tasche zeigt der weise Pfeil</a:t>
            </a:r>
          </a:p>
          <a:p>
            <a:endParaRPr lang="de-DE"/>
          </a:p>
          <a:p>
            <a:r>
              <a:rPr lang="de-DE"/>
              <a:t>AOA planimetrisch</a:t>
            </a:r>
          </a:p>
          <a:p>
            <a:endParaRPr lang="de-DE"/>
          </a:p>
          <a:p>
            <a:r>
              <a:rPr lang="de-DE"/>
              <a:t>EOA mitels Konitunitätshleichung, dazu wieder SV erforderlich</a:t>
            </a:r>
          </a:p>
          <a:p>
            <a:endParaRPr lang="de-DE"/>
          </a:p>
          <a:p>
            <a:r>
              <a:rPr lang="de-DE"/>
              <a:t>Vmax</a:t>
            </a:r>
          </a:p>
          <a:p>
            <a:endParaRPr lang="de-DE"/>
          </a:p>
          <a:p>
            <a:r>
              <a:rPr lang="de-DE"/>
              <a:t>MPG</a:t>
            </a:r>
          </a:p>
          <a:p>
            <a:endParaRPr lang="de-DE"/>
          </a:p>
          <a:p>
            <a:r>
              <a:rPr lang="de-DE"/>
              <a:t>PHT &gt; 200</a:t>
            </a:r>
          </a:p>
          <a:p>
            <a:r>
              <a:rPr lang="de-DE"/>
              <a:t>Vmax &gt; 2,5</a:t>
            </a:r>
          </a:p>
          <a:p>
            <a:r>
              <a:rPr lang="de-DE"/>
              <a:t>MG 10, Zunahme um 12 in Stress, Zunahme &gt;5 bei Follow up</a:t>
            </a:r>
          </a:p>
          <a:p>
            <a:r>
              <a:rPr lang="de-DE"/>
              <a:t>ERA &lt;1</a:t>
            </a:r>
          </a:p>
          <a:p>
            <a:r>
              <a:rPr lang="de-DE"/>
              <a:t>REOA-MEOA &gt;0,35 (ReferenzEOA, messuredEOA)</a:t>
            </a:r>
          </a:p>
          <a:p>
            <a:r>
              <a:rPr lang="de-DE"/>
              <a:t>DVI &gt; 2,5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33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94974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MPG</a:t>
            </a:r>
          </a:p>
          <a:p>
            <a:endParaRPr lang="de-DE"/>
          </a:p>
          <a:p>
            <a:r>
              <a:rPr lang="de-DE"/>
              <a:t>TTPG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34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79296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Ähnliche DD, ähnliche Parameter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35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54167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Prothesenbeweglichkeit und Struktur</a:t>
            </a:r>
          </a:p>
          <a:p>
            <a:r>
              <a:rPr lang="de-DE"/>
              <a:t>Jet</a:t>
            </a:r>
          </a:p>
          <a:p>
            <a:r>
              <a:rPr lang="de-DE"/>
              <a:t>Flusskonvergenz</a:t>
            </a:r>
          </a:p>
          <a:p>
            <a:r>
              <a:rPr lang="de-DE"/>
              <a:t>Trianguläres CW-Signal</a:t>
            </a:r>
          </a:p>
          <a:p>
            <a:r>
              <a:rPr lang="de-DE"/>
              <a:t>PV</a:t>
            </a:r>
          </a:p>
          <a:p>
            <a:r>
              <a:rPr lang="de-DE"/>
              <a:t>E &gt; 1,9</a:t>
            </a:r>
          </a:p>
          <a:p>
            <a:r>
              <a:rPr lang="de-DE"/>
              <a:t>DVI &gt; 2,5</a:t>
            </a:r>
          </a:p>
          <a:p>
            <a:r>
              <a:rPr lang="de-DE"/>
              <a:t>VC 6</a:t>
            </a:r>
          </a:p>
          <a:p>
            <a:r>
              <a:rPr lang="de-DE"/>
              <a:t>Bei Paravalvulärem Jet % Umfang</a:t>
            </a:r>
          </a:p>
          <a:p>
            <a:r>
              <a:rPr lang="de-DE"/>
              <a:t>EROA 0,4</a:t>
            </a:r>
          </a:p>
          <a:p>
            <a:r>
              <a:rPr lang="de-DE"/>
              <a:t>RVol 60 ml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36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5901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PHT &gt; 130</a:t>
            </a:r>
          </a:p>
          <a:p>
            <a:r>
              <a:rPr lang="de-DE"/>
              <a:t>DVI &gt;2</a:t>
            </a:r>
          </a:p>
          <a:p>
            <a:r>
              <a:rPr lang="de-DE"/>
              <a:t>Vmax &gt;1,9</a:t>
            </a:r>
          </a:p>
          <a:p>
            <a:r>
              <a:rPr lang="de-DE"/>
              <a:t>MP &gt;6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37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2879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PHT &gt; 130</a:t>
            </a:r>
          </a:p>
          <a:p>
            <a:r>
              <a:rPr lang="de-DE"/>
              <a:t>DVI &gt;2</a:t>
            </a:r>
          </a:p>
          <a:p>
            <a:r>
              <a:rPr lang="de-DE"/>
              <a:t>Vmax &gt;1,9</a:t>
            </a:r>
          </a:p>
          <a:p>
            <a:r>
              <a:rPr lang="de-DE"/>
              <a:t>MP &gt;6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38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866851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Turbulanz</a:t>
            </a:r>
          </a:p>
          <a:p>
            <a:r>
              <a:rPr lang="de-DE"/>
              <a:t>PHT &gt;230</a:t>
            </a:r>
          </a:p>
          <a:p>
            <a:r>
              <a:rPr lang="de-DE"/>
              <a:t>Vmax &gt;3,2 bei Bioprothese</a:t>
            </a:r>
          </a:p>
          <a:p>
            <a:r>
              <a:rPr lang="de-DE"/>
              <a:t>Vmax &gt; 2,5 Homograpft</a:t>
            </a:r>
          </a:p>
          <a:p>
            <a:r>
              <a:rPr lang="de-DE"/>
              <a:t>MG &gt; 20 Bioprothese</a:t>
            </a:r>
          </a:p>
          <a:p>
            <a:r>
              <a:rPr lang="de-DE"/>
              <a:t>MG &gt;15 Homograft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39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2992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Normale Auswaschjets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86302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Turbulanz</a:t>
            </a:r>
          </a:p>
          <a:p>
            <a:r>
              <a:rPr lang="de-DE"/>
              <a:t>PHT &gt;230</a:t>
            </a:r>
          </a:p>
          <a:p>
            <a:r>
              <a:rPr lang="de-DE"/>
              <a:t>Vmax &gt;3,2 bei Bioprothese</a:t>
            </a:r>
          </a:p>
          <a:p>
            <a:r>
              <a:rPr lang="de-DE"/>
              <a:t>Vmax &gt; 2,5 Homograpft</a:t>
            </a:r>
          </a:p>
          <a:p>
            <a:r>
              <a:rPr lang="de-DE"/>
              <a:t>MG &gt; 20 Bioprothese</a:t>
            </a:r>
          </a:p>
          <a:p>
            <a:r>
              <a:rPr lang="de-DE"/>
              <a:t>MG &gt;15 Homograft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40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99661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41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6461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5645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65336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They are probably due to carbon dioxide degassing and linked to hypercoagulability of blood near the valve though of doubtful significance.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27671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SV von LVOT nehmen!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86652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52466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DD1270-5608-46E1-AD6D-BD77DF82FCEA}" type="datetime1">
              <a:rPr lang="de-DE" altLang="de-DE" smtClean="0"/>
              <a:pPr>
                <a:defRPr/>
              </a:pPr>
              <a:t>10.06.2019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27A5-B0A6-483E-84F3-0D5176B34ADB}" type="slidenum">
              <a:rPr lang="de-DE" altLang="de-DE" smtClean="0"/>
              <a:pPr/>
              <a:t>13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0702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745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4161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64" y="44623"/>
            <a:ext cx="7416824" cy="57606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464" y="692696"/>
            <a:ext cx="9649072" cy="60486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9805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428625" y="1989138"/>
            <a:ext cx="5927725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pic>
        <p:nvPicPr>
          <p:cNvPr id="1027" name="Picture 72" descr="Bild Prä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uppieren 18"/>
          <p:cNvGrpSpPr>
            <a:grpSpLocks/>
          </p:cNvGrpSpPr>
          <p:nvPr/>
        </p:nvGrpSpPr>
        <p:grpSpPr bwMode="auto">
          <a:xfrm>
            <a:off x="6902450" y="1989138"/>
            <a:ext cx="3198813" cy="2339975"/>
            <a:chOff x="6372225" y="1989138"/>
            <a:chExt cx="2952750" cy="2339975"/>
          </a:xfrm>
        </p:grpSpPr>
        <p:grpSp>
          <p:nvGrpSpPr>
            <p:cNvPr id="2053" name="Gruppieren 6"/>
            <p:cNvGrpSpPr>
              <a:grpSpLocks/>
            </p:cNvGrpSpPr>
            <p:nvPr/>
          </p:nvGrpSpPr>
          <p:grpSpPr bwMode="auto">
            <a:xfrm>
              <a:off x="6507163" y="1989138"/>
              <a:ext cx="2349500" cy="2339975"/>
              <a:chOff x="6516216" y="964630"/>
              <a:chExt cx="2349000" cy="2340000"/>
            </a:xfrm>
          </p:grpSpPr>
          <p:sp>
            <p:nvSpPr>
              <p:cNvPr id="23" name="Ellipse 5"/>
              <p:cNvSpPr>
                <a:spLocks noChangeArrowheads="1"/>
              </p:cNvSpPr>
              <p:nvPr/>
            </p:nvSpPr>
            <p:spPr bwMode="auto">
              <a:xfrm>
                <a:off x="6516093" y="964630"/>
                <a:ext cx="2339721" cy="23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dirty="0"/>
              </a:p>
            </p:txBody>
          </p:sp>
          <p:cxnSp>
            <p:nvCxnSpPr>
              <p:cNvPr id="2057" name="Gerade Verbindung 10"/>
              <p:cNvCxnSpPr>
                <a:cxnSpLocks noChangeShapeType="1"/>
              </p:cNvCxnSpPr>
              <p:nvPr/>
            </p:nvCxnSpPr>
            <p:spPr bwMode="auto">
              <a:xfrm>
                <a:off x="6552088" y="1844824"/>
                <a:ext cx="2286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8" name="Gerade Verbindung 14"/>
              <p:cNvCxnSpPr>
                <a:cxnSpLocks noChangeShapeType="1"/>
              </p:cNvCxnSpPr>
              <p:nvPr/>
            </p:nvCxnSpPr>
            <p:spPr bwMode="auto">
              <a:xfrm>
                <a:off x="6525216" y="2140815"/>
                <a:ext cx="234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9" name="Gerade Verbindung 16"/>
              <p:cNvCxnSpPr>
                <a:cxnSpLocks noChangeShapeType="1"/>
              </p:cNvCxnSpPr>
              <p:nvPr/>
            </p:nvCxnSpPr>
            <p:spPr bwMode="auto">
              <a:xfrm>
                <a:off x="6552088" y="2420888"/>
                <a:ext cx="2268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0" name="Gerade Verbindung 23"/>
              <p:cNvCxnSpPr>
                <a:cxnSpLocks noChangeShapeType="1"/>
              </p:cNvCxnSpPr>
              <p:nvPr/>
            </p:nvCxnSpPr>
            <p:spPr bwMode="auto">
              <a:xfrm>
                <a:off x="6696456" y="2692623"/>
                <a:ext cx="198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" name="Textfeld 8"/>
            <p:cNvSpPr txBox="1">
              <a:spLocks noChangeArrowheads="1"/>
            </p:cNvSpPr>
            <p:nvPr/>
          </p:nvSpPr>
          <p:spPr bwMode="auto">
            <a:xfrm>
              <a:off x="6372225" y="2589213"/>
              <a:ext cx="259226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Planbetten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2.522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Mitarbeiter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7.700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Ambulante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280.000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Stationäre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112.000</a:t>
              </a:r>
            </a:p>
          </p:txBody>
        </p:sp>
        <p:sp>
          <p:nvSpPr>
            <p:cNvPr id="22" name="Textfeld 9"/>
            <p:cNvSpPr txBox="1">
              <a:spLocks noChangeArrowheads="1"/>
            </p:cNvSpPr>
            <p:nvPr/>
          </p:nvSpPr>
          <p:spPr bwMode="auto">
            <a:xfrm>
              <a:off x="7308606" y="2133600"/>
              <a:ext cx="2016369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dirty="0">
                  <a:solidFill>
                    <a:srgbClr val="0065A6"/>
                  </a:solidFill>
                </a:rPr>
                <a:t>RKH</a:t>
              </a:r>
            </a:p>
          </p:txBody>
        </p:sp>
      </p:grpSp>
      <p:pic>
        <p:nvPicPr>
          <p:cNvPr id="2052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0" y="1700213"/>
            <a:ext cx="10102850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2053" name="Rectangle 24"/>
          <p:cNvSpPr>
            <a:spLocks noChangeArrowheads="1"/>
          </p:cNvSpPr>
          <p:nvPr/>
        </p:nvSpPr>
        <p:spPr bwMode="auto">
          <a:xfrm>
            <a:off x="193675" y="6381750"/>
            <a:ext cx="77788" cy="252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3076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20725"/>
            <a:ext cx="89154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989138"/>
            <a:ext cx="8915400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06.02.2009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7" name="Text Box 5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8625" y="6580188"/>
            <a:ext cx="2184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sz="8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153CFFA-BBE7-45C8-A955-8262232E3A3A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3082" name="Textfeld 3"/>
          <p:cNvSpPr txBox="1">
            <a:spLocks noChangeArrowheads="1"/>
          </p:cNvSpPr>
          <p:nvPr/>
        </p:nvSpPr>
        <p:spPr bwMode="auto">
          <a:xfrm>
            <a:off x="7400925" y="6381750"/>
            <a:ext cx="2305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02B5F81-474A-4E20-8436-7ADC8ECF02F7}" type="slidenum">
              <a:rPr lang="de-DE" altLang="de-DE" sz="1000" b="0"/>
              <a:pPr algn="r" eaLnBrk="1" hangingPunct="1"/>
              <a:t>‹Nr.›</a:t>
            </a:fld>
            <a:endParaRPr lang="de-DE" altLang="de-DE" sz="1000" b="0" dirty="0"/>
          </a:p>
        </p:txBody>
      </p:sp>
      <p:pic>
        <p:nvPicPr>
          <p:cNvPr id="4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428625" y="1989138"/>
            <a:ext cx="5616575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br>
              <a:rPr lang="de-DE" altLang="de-DE" sz="1800" b="1" dirty="0">
                <a:solidFill>
                  <a:srgbClr val="0065A6"/>
                </a:solidFill>
              </a:rPr>
            </a:br>
            <a:br>
              <a:rPr lang="de-DE" altLang="de-DE" sz="1800" b="1" dirty="0">
                <a:solidFill>
                  <a:srgbClr val="0065A6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>Regionale Kliniken Holding RKH</a:t>
            </a:r>
            <a:br>
              <a:rPr lang="de-DE" altLang="de-DE" sz="1300" b="1" dirty="0">
                <a:solidFill>
                  <a:schemeClr val="tx1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>Dr. Thomas Single, </a:t>
            </a:r>
            <a:br>
              <a:rPr lang="de-DE" altLang="de-DE" sz="1300" b="1" dirty="0">
                <a:solidFill>
                  <a:schemeClr val="tx1"/>
                </a:solidFill>
              </a:rPr>
            </a:br>
            <a:r>
              <a:rPr lang="de-DE" altLang="de-DE" sz="1300" b="1" dirty="0">
                <a:solidFill>
                  <a:schemeClr val="tx1"/>
                </a:solidFill>
              </a:rPr>
              <a:t>Echolabor </a:t>
            </a:r>
            <a:r>
              <a:rPr lang="de-DE" altLang="de-DE" sz="1300" b="1">
                <a:solidFill>
                  <a:schemeClr val="tx1"/>
                </a:solidFill>
              </a:rPr>
              <a:t>Klinikum Ludwigsburg</a:t>
            </a:r>
            <a:br>
              <a:rPr lang="de-DE" altLang="de-DE" sz="1300" b="1">
                <a:solidFill>
                  <a:schemeClr val="tx1"/>
                </a:solidFill>
              </a:rPr>
            </a:br>
            <a:br>
              <a:rPr lang="de-DE" altLang="de-DE" sz="1300" b="1">
                <a:solidFill>
                  <a:schemeClr val="tx1"/>
                </a:solidFill>
              </a:rPr>
            </a:br>
            <a:r>
              <a:rPr lang="de-DE" altLang="de-DE" sz="1300" b="1">
                <a:solidFill>
                  <a:srgbClr val="0070C0"/>
                </a:solidFill>
                <a:highlight>
                  <a:srgbClr val="FFFF00"/>
                </a:highlight>
              </a:rPr>
              <a:t>cardiointeraktiv</a:t>
            </a:r>
            <a:r>
              <a:rPr lang="de-DE" altLang="de-DE" sz="1300" b="1">
                <a:solidFill>
                  <a:srgbClr val="0070C0"/>
                </a:solidFill>
              </a:rPr>
              <a:t> </a:t>
            </a:r>
            <a:r>
              <a:rPr lang="de-DE" altLang="de-DE" sz="1300" b="1">
                <a:solidFill>
                  <a:schemeClr val="tx1"/>
                </a:solidFill>
              </a:rPr>
              <a:t> Prostetic heart valve imaging</a:t>
            </a:r>
            <a:br>
              <a:rPr lang="de-DE" altLang="de-DE" sz="1300" b="1" dirty="0">
                <a:solidFill>
                  <a:schemeClr val="tx1"/>
                </a:solidFill>
              </a:rPr>
            </a:br>
            <a:endParaRPr lang="de-DE" altLang="de-DE" sz="1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D07DF-2854-4DF3-8158-13F5936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Microbubbles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AF4EBF0-37FE-44D1-A4AC-F7C5DFE3C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4113" y="945356"/>
            <a:ext cx="505777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38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D07DF-2854-4DF3-8158-13F5936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Berechnung der MV-Klappenöffnung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D7EB979-CA28-4E98-920A-23EBB6EE3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5453" y="692150"/>
            <a:ext cx="8355095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4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D07DF-2854-4DF3-8158-13F5936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Normale Klappenöffnungen für AV-Bioprothesen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2A5129F-C182-4011-88BD-5BA933B12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792" y="692150"/>
            <a:ext cx="8696417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5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30586-516D-4E8C-839C-D727BB93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Stentlose AV-Bioprothesen (19/21/23/25/27/29mm)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69BFBD6-F5C5-4E55-8789-34FF2D11A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8" y="2238968"/>
            <a:ext cx="9648825" cy="29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65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0CF74-9A93-40C9-BB97-1C05E631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Meachanische AV-Prothesen (19/21/23/25/27/29mm)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B067C61-FB7B-4F57-AF00-FD79DE7AF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8" y="957268"/>
            <a:ext cx="9648825" cy="55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17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BA009-DB87-43C2-81BC-687E23F7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KÖF für MV-Prothesen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003AFA8-BA39-4272-9C0F-875FED202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8" y="1134365"/>
            <a:ext cx="9648825" cy="51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17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1F1260-37F2-48A5-A9AE-480C01B3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Geschwindigkeits-Index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A9DDB14-8D64-4370-836F-7802DFF65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338" y="2088356"/>
            <a:ext cx="83153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00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9108D-6A37-49BF-A9B0-B2D4A6B32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Thrombus an einer mechanischen MV-Prothese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14C70AB-E213-45F4-8289-E89B9B6B3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6500" y="1650206"/>
            <a:ext cx="49530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17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06A32-3905-4F8F-A61C-DBE2FBB3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Thrombus Aortenprothese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58E7D97-A997-4132-874E-2766377DA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9451" y="692150"/>
            <a:ext cx="4827098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0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ED250-8A55-47DA-9BCB-4D8FC82E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AV-Prothese-Regurgitation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2031F5-E9D0-4C49-9D6A-5DE4BC61E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575" y="818118"/>
            <a:ext cx="7608105" cy="57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3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0AC21EB-585E-4B32-B1BB-F1C2D698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Doppelflügel-Prothese geöffnet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729528A-9121-4655-B9C3-776107BED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7525" y="1812131"/>
            <a:ext cx="37909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44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FF2BC-F143-4EA7-8825-C1CE912B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Schweregrad der AR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4546FDB-9697-4C14-A9E2-615229A9C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8544" y="749294"/>
            <a:ext cx="8187326" cy="59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18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A8FFC-7A8B-48E7-8977-AEAF4EA1A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8BD2F2F-ABDD-4399-8C73-FC9AF240F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2600" y="822963"/>
            <a:ext cx="7183450" cy="577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75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FFD27-4C1C-4B81-AD64-F0CF9ACB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Bioprothese in TK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3A26334-AFF2-40A6-94E5-ACA51BF92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2560" y="876277"/>
            <a:ext cx="7920880" cy="56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36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2F9F5-DF75-4A80-BCD1-23CBFE72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Pulmonalinsuffizienz nach Ross-OP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E84E202-558A-4201-9754-89A911291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6500" y="1974056"/>
            <a:ext cx="49530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75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7933-C952-41F9-A8BF-C84FC22A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Mittel- hochgradiges paravalvuläres Leck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9CB95D2-9B6F-4B74-885A-99508CE58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3349" y="692150"/>
            <a:ext cx="4579302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9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EB5BA2-51D3-4C08-A0DA-94E221E1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Prothesenmismatch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7AAA69D-2A18-43B5-AD8E-12ACAAB0E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2134" y="692150"/>
            <a:ext cx="5641733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79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D4E18-BFA9-41ED-BC76-58FC75733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Prothesenmismatch in mechanischer MV-Prothese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EC915DF-40E1-469E-B085-BB79FD550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0552" y="863398"/>
            <a:ext cx="8102326" cy="573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16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938E7-A9DF-4B6B-9631-FC91DF6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Prothesenmismatch im mechanischer AV-Prothese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ACAD303-E880-4484-AFA5-B352B1F48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4568" y="883064"/>
            <a:ext cx="7840184" cy="571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51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FE321-3EC3-4C46-A92E-DFE10478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Vmax, MP, EOA und AT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E3FF8D4-8ACC-4CB5-938A-672D2B6B6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536" y="873923"/>
            <a:ext cx="8195748" cy="557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56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898E5-D29B-448A-B53E-60AB1FF9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Vorgehen bei Gradient über 20 mmHG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F8B717E-D5D4-492E-B1AE-2DE253F09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6500" y="997744"/>
            <a:ext cx="49530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3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D13AD-C88D-4FCA-BE91-7D1595D47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geschlossen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0C60C6E-AC76-438C-9194-8599B69A4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8013" y="1612106"/>
            <a:ext cx="36099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89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53D91-7162-47E2-8A2A-CC586280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AV-Prothesen-Insuffizienz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EF4D43E-91AD-4DB2-A906-B7DE9F5D3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206" y="692150"/>
            <a:ext cx="5427588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80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65140-4C23-456E-8686-39659466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Posteriore Dehiszens, die mehr als 25% ausmacht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ACF6B20-4320-4B01-8BEA-A9700CC3B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568" y="942886"/>
            <a:ext cx="7017048" cy="500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00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18665-991B-4FAD-8962-73E11DF69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MV-Prothesen-Obstruktion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721F1AE-8CBB-4D55-A114-D36BE4E06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4339" y="692150"/>
            <a:ext cx="5497322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66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4D65D-2E69-465A-BAE2-ACC74E9F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Degenerative Mitralbioprothese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47084F1-4934-4BAB-A0A4-052318170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9953" y="1340768"/>
            <a:ext cx="908571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94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4DB38-E5C7-49AF-A2A0-3D0C2941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Belastungstest bei MV-Bioprothesen-Dysfunktion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103F2A8-41B8-4F57-B423-E515CFD5D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4607" y="921558"/>
            <a:ext cx="6527435" cy="51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52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2035A-602A-4FC2-A33C-F4C0769E6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Gradient über 6 mmHG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7774583-05D0-4A15-A358-B186AC4E3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6065" y="692150"/>
            <a:ext cx="4773870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37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E74BD-347A-40E8-B226-477B77ED7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Quantifiierung MV-Prothesen-Insuffizienz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9581746-6D61-4B04-9B31-D6C6DDF87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7098" y="692150"/>
            <a:ext cx="5431805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38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B02A9-2F34-4C58-B3E1-7EF1FB8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TV-Prothesen-Obstruktion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D850EDC-F8AF-40D7-93E5-5C3C054F9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3972" y="692150"/>
            <a:ext cx="6718057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97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D61B5-DC58-49A1-B8D2-478B4309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Normale TV-PHV vs TV-Prothesen-Obstruktion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62F5841-4ADC-4057-B0BD-9CA00DDCE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8504" y="901064"/>
            <a:ext cx="8856984" cy="558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16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C8265-8357-497F-A958-C102DD35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PV-Prothesen-Obstruktion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5383242-FCF4-4A25-A0BE-A60BBF9FD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7521" y="692150"/>
            <a:ext cx="7890958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3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D07DF-2854-4DF3-8158-13F5936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Klappenrahmen der Bioklappe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1AF10E1-58C9-418A-9EEA-72375648D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2750" y="1073944"/>
            <a:ext cx="40005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439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A2411-09CE-45DE-A695-C5CB1637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PV-Prothesen-Obstruktion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BCAA52A-254D-4E30-8C94-3F09131E1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4648" y="768126"/>
            <a:ext cx="5953348" cy="554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69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30032-4D16-4F19-B344-041E5B7A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PV-Prothesen-Insuffizienz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A083729-89FA-4543-BE8D-B0F63E4B5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5365" y="692150"/>
            <a:ext cx="7275271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4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D07DF-2854-4DF3-8158-13F5936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Aortaler Aspekt mit den drei Säulen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6B2F089-2E13-4879-96C1-A1C5BCDA1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8505" y="1635840"/>
            <a:ext cx="9098132" cy="42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7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D07DF-2854-4DF3-8158-13F5936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Atrialer Aspekt mit Prothesenring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A3727AB-13D9-4964-A7B7-8E2169EEE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680" y="943161"/>
            <a:ext cx="5904656" cy="568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9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D07DF-2854-4DF3-8158-13F5936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Reverberationen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FFC1E23-966D-4358-A1CA-386A4CCD7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917" y="692150"/>
            <a:ext cx="5372166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4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D07DF-2854-4DF3-8158-13F5936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Öffnungs- und Schluss-Klicks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4BF5966-F276-490B-96AE-B88A69C52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913" y="1521619"/>
            <a:ext cx="36861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16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D07DF-2854-4DF3-8158-13F5936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Fibrinstrands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5B490E9-6634-4579-9E96-B24BFDA77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125" y="978694"/>
            <a:ext cx="485775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36135"/>
      </p:ext>
    </p:extLst>
  </p:cSld>
  <p:clrMapOvr>
    <a:masterClrMapping/>
  </p:clrMapOvr>
</p:sld>
</file>

<file path=ppt/theme/theme1.xml><?xml version="1.0" encoding="utf-8"?>
<a:theme xmlns:a="http://schemas.openxmlformats.org/drawingml/2006/main" name="RKH_Vorlage_112015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C472A05F-E4EA-4207-8ADF-CED5947D5BC9}" vid="{34AA6375-8715-4888-BD71-87FFA92FF54C}"/>
    </a:ext>
  </a:extLst>
</a:theme>
</file>

<file path=ppt/theme/theme2.xml><?xml version="1.0" encoding="utf-8"?>
<a:theme xmlns:a="http://schemas.openxmlformats.org/drawingml/2006/main" name="1_Vorlage RKH Folien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C472A05F-E4EA-4207-8ADF-CED5947D5BC9}" vid="{31848D56-B05E-45CB-974C-A614CF86289A}"/>
    </a:ext>
  </a:extLst>
</a:theme>
</file>

<file path=ppt/theme/theme3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C472A05F-E4EA-4207-8ADF-CED5947D5BC9}" vid="{B9207384-C60B-4DFA-9A0F-7D1F032AF602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Interaktiv</Template>
  <TotalTime>0</TotalTime>
  <Words>624</Words>
  <Application>Microsoft Office PowerPoint</Application>
  <PresentationFormat>A4-Papier (210 x 297 mm)</PresentationFormat>
  <Paragraphs>269</Paragraphs>
  <Slides>41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41</vt:i4>
      </vt:variant>
    </vt:vector>
  </HeadingPairs>
  <TitlesOfParts>
    <vt:vector size="45" baseType="lpstr">
      <vt:lpstr>Arial</vt:lpstr>
      <vt:lpstr>RKH_Vorlage_112015</vt:lpstr>
      <vt:lpstr>1_Vorlage RKH Folien</vt:lpstr>
      <vt:lpstr>1_Standarddesign</vt:lpstr>
      <vt:lpstr>  Regionale Kliniken Holding RKH Dr. Thomas Single,  Echolabor Klinikum Ludwigsburg  cardiointeraktiv  Prostetic heart valve imaging </vt:lpstr>
      <vt:lpstr>Doppelflügel-Prothese geöffnet</vt:lpstr>
      <vt:lpstr>geschlossen</vt:lpstr>
      <vt:lpstr>Klappenrahmen der Bioklappe</vt:lpstr>
      <vt:lpstr>Aortaler Aspekt mit den drei Säulen</vt:lpstr>
      <vt:lpstr>Atrialer Aspekt mit Prothesenring</vt:lpstr>
      <vt:lpstr>Reverberationen</vt:lpstr>
      <vt:lpstr>Öffnungs- und Schluss-Klicks</vt:lpstr>
      <vt:lpstr>Fibrinstrands</vt:lpstr>
      <vt:lpstr>Microbubbles</vt:lpstr>
      <vt:lpstr>Berechnung der MV-Klappenöffnung</vt:lpstr>
      <vt:lpstr>Normale Klappenöffnungen für AV-Bioprothesen</vt:lpstr>
      <vt:lpstr>Stentlose AV-Bioprothesen (19/21/23/25/27/29mm)</vt:lpstr>
      <vt:lpstr>Meachanische AV-Prothesen (19/21/23/25/27/29mm)</vt:lpstr>
      <vt:lpstr>KÖF für MV-Prothesen</vt:lpstr>
      <vt:lpstr>Geschwindigkeits-Index</vt:lpstr>
      <vt:lpstr>Thrombus an einer mechanischen MV-Prothese</vt:lpstr>
      <vt:lpstr>Thrombus Aortenprothese</vt:lpstr>
      <vt:lpstr>AV-Prothese-Regurgitation</vt:lpstr>
      <vt:lpstr>Schweregrad der AR</vt:lpstr>
      <vt:lpstr>PowerPoint-Präsentation</vt:lpstr>
      <vt:lpstr>Bioprothese in TK</vt:lpstr>
      <vt:lpstr>Pulmonalinsuffizienz nach Ross-OP</vt:lpstr>
      <vt:lpstr>Mittel- hochgradiges paravalvuläres Leck</vt:lpstr>
      <vt:lpstr>Prothesenmismatch</vt:lpstr>
      <vt:lpstr>Prothesenmismatch in mechanischer MV-Prothese</vt:lpstr>
      <vt:lpstr>Prothesenmismatch im mechanischer AV-Prothese</vt:lpstr>
      <vt:lpstr>Vmax, MP, EOA und AT</vt:lpstr>
      <vt:lpstr>Vorgehen bei Gradient über 20 mmHG</vt:lpstr>
      <vt:lpstr>AV-Prothesen-Insuffizienz</vt:lpstr>
      <vt:lpstr>Posteriore Dehiszens, die mehr als 25% ausmacht</vt:lpstr>
      <vt:lpstr>MV-Prothesen-Obstruktion</vt:lpstr>
      <vt:lpstr>Degenerative Mitralbioprothese</vt:lpstr>
      <vt:lpstr>Belastungstest bei MV-Bioprothesen-Dysfunktion </vt:lpstr>
      <vt:lpstr>Gradient über 6 mmHG</vt:lpstr>
      <vt:lpstr>Quantifiierung MV-Prothesen-Insuffizienz</vt:lpstr>
      <vt:lpstr>TV-Prothesen-Obstruktion</vt:lpstr>
      <vt:lpstr>Normale TV-PHV vs TV-Prothesen-Obstruktion</vt:lpstr>
      <vt:lpstr>PV-Prothesen-Obstruktion</vt:lpstr>
      <vt:lpstr>PV-Prothesen-Obstruktion</vt:lpstr>
      <vt:lpstr>PV-Prothesen-Insuffizienz</vt:lpstr>
    </vt:vector>
  </TitlesOfParts>
  <Company>RKH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Regionale Kliniken Holding RKH Dr. Thomas Single,  Echolabor Klinikum Ludwigsburg  cardiointeraktiv   </dc:title>
  <dc:creator>Thomas Single</dc:creator>
  <cp:lastModifiedBy>Thomas Single</cp:lastModifiedBy>
  <cp:revision>19</cp:revision>
  <cp:lastPrinted>2018-04-05T20:10:45Z</cp:lastPrinted>
  <dcterms:created xsi:type="dcterms:W3CDTF">2019-06-10T07:29:35Z</dcterms:created>
  <dcterms:modified xsi:type="dcterms:W3CDTF">2019-06-10T14:59:26Z</dcterms:modified>
</cp:coreProperties>
</file>