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49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906000" cy="6858000" type="A4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4D04404-19FC-4E5E-B6BE-E94B7174CAF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6"/>
    <a:srgbClr val="C3C3C8"/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61114" autoAdjust="0"/>
  </p:normalViewPr>
  <p:slideViewPr>
    <p:cSldViewPr showGuides="1">
      <p:cViewPr varScale="1">
        <p:scale>
          <a:sx n="72" d="100"/>
          <a:sy n="72" d="100"/>
        </p:scale>
        <p:origin x="1299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F6D046-E9E2-45C3-B34E-595861DC87A9}" type="datetime1">
              <a:rPr lang="de-DE" altLang="de-DE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D16F5369-2BA7-4F47-A64E-89D745E95845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57323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DD1270-5608-46E1-AD6D-BD77DF82FCEA}" type="datetime1">
              <a:rPr lang="de-DE" altLang="de-DE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19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49C627A5-B0A6-483E-84F3-0D5176B34AD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510036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74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61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05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428625" y="1989138"/>
            <a:ext cx="5927725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1027" name="Picture 72" descr="Bild Prä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pieren 18"/>
          <p:cNvGrpSpPr>
            <a:grpSpLocks/>
          </p:cNvGrpSpPr>
          <p:nvPr/>
        </p:nvGrpSpPr>
        <p:grpSpPr bwMode="auto">
          <a:xfrm>
            <a:off x="6902450" y="1989138"/>
            <a:ext cx="3198813" cy="2339975"/>
            <a:chOff x="6372225" y="1989138"/>
            <a:chExt cx="2952750" cy="2339975"/>
          </a:xfrm>
        </p:grpSpPr>
        <p:grpSp>
          <p:nvGrpSpPr>
            <p:cNvPr id="2053" name="Gruppieren 6"/>
            <p:cNvGrpSpPr>
              <a:grpSpLocks/>
            </p:cNvGrpSpPr>
            <p:nvPr/>
          </p:nvGrpSpPr>
          <p:grpSpPr bwMode="auto">
            <a:xfrm>
              <a:off x="6507163" y="1989138"/>
              <a:ext cx="2349500" cy="2339975"/>
              <a:chOff x="6516216" y="964630"/>
              <a:chExt cx="2349000" cy="2340000"/>
            </a:xfrm>
          </p:grpSpPr>
          <p:sp>
            <p:nvSpPr>
              <p:cNvPr id="23" name="Ellipse 5"/>
              <p:cNvSpPr>
                <a:spLocks noChangeArrowheads="1"/>
              </p:cNvSpPr>
              <p:nvPr/>
            </p:nvSpPr>
            <p:spPr bwMode="auto">
              <a:xfrm>
                <a:off x="6516093" y="964630"/>
                <a:ext cx="2339721" cy="23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dirty="0"/>
              </a:p>
            </p:txBody>
          </p:sp>
          <p:cxnSp>
            <p:nvCxnSpPr>
              <p:cNvPr id="2057" name="Gerade Verbindung 10"/>
              <p:cNvCxnSpPr>
                <a:cxnSpLocks noChangeShapeType="1"/>
              </p:cNvCxnSpPr>
              <p:nvPr/>
            </p:nvCxnSpPr>
            <p:spPr bwMode="auto">
              <a:xfrm>
                <a:off x="6552088" y="1844824"/>
                <a:ext cx="2286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8" name="Gerade Verbindung 14"/>
              <p:cNvCxnSpPr>
                <a:cxnSpLocks noChangeShapeType="1"/>
              </p:cNvCxnSpPr>
              <p:nvPr/>
            </p:nvCxnSpPr>
            <p:spPr bwMode="auto">
              <a:xfrm>
                <a:off x="6525216" y="2140815"/>
                <a:ext cx="234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9" name="Gerade Verbindung 16"/>
              <p:cNvCxnSpPr>
                <a:cxnSpLocks noChangeShapeType="1"/>
              </p:cNvCxnSpPr>
              <p:nvPr/>
            </p:nvCxnSpPr>
            <p:spPr bwMode="auto">
              <a:xfrm>
                <a:off x="6552088" y="2420888"/>
                <a:ext cx="2268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0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6696456" y="2692623"/>
                <a:ext cx="198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Textfeld 8"/>
            <p:cNvSpPr txBox="1">
              <a:spLocks noChangeArrowheads="1"/>
            </p:cNvSpPr>
            <p:nvPr/>
          </p:nvSpPr>
          <p:spPr bwMode="auto">
            <a:xfrm>
              <a:off x="6372225" y="2589213"/>
              <a:ext cx="259226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Planbetten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2.522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Mitarbeiter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7.700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Ambulante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280.000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Stationäre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112.000</a:t>
              </a:r>
            </a:p>
          </p:txBody>
        </p:sp>
        <p:sp>
          <p:nvSpPr>
            <p:cNvPr id="22" name="Textfeld 9"/>
            <p:cNvSpPr txBox="1">
              <a:spLocks noChangeArrowheads="1"/>
            </p:cNvSpPr>
            <p:nvPr/>
          </p:nvSpPr>
          <p:spPr bwMode="auto">
            <a:xfrm>
              <a:off x="7308606" y="2133600"/>
              <a:ext cx="2016369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dirty="0">
                  <a:solidFill>
                    <a:srgbClr val="0065A6"/>
                  </a:solidFill>
                </a:rPr>
                <a:t>RKH</a:t>
              </a:r>
            </a:p>
          </p:txBody>
        </p:sp>
      </p:grpSp>
      <p:pic>
        <p:nvPicPr>
          <p:cNvPr id="2052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1700213"/>
            <a:ext cx="1010285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193675" y="6381750"/>
            <a:ext cx="77788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307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20725"/>
            <a:ext cx="89154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989138"/>
            <a:ext cx="89154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06.02.2009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7" name="Text Box 5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580188"/>
            <a:ext cx="2184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53CFFA-BBE7-45C8-A955-8262232E3A3A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3082" name="Textfeld 3"/>
          <p:cNvSpPr txBox="1">
            <a:spLocks noChangeArrowheads="1"/>
          </p:cNvSpPr>
          <p:nvPr/>
        </p:nvSpPr>
        <p:spPr bwMode="auto">
          <a:xfrm>
            <a:off x="7400925" y="6381750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2B5F81-474A-4E20-8436-7ADC8ECF02F7}" type="slidenum">
              <a:rPr lang="de-DE" altLang="de-DE" sz="1000" b="0"/>
              <a:pPr algn="r" eaLnBrk="1" hangingPunct="1"/>
              <a:t>‹Nr.›</a:t>
            </a:fld>
            <a:endParaRPr lang="de-DE" altLang="de-DE" sz="1000" b="0" dirty="0"/>
          </a:p>
        </p:txBody>
      </p:sp>
      <p:pic>
        <p:nvPicPr>
          <p:cNvPr id="4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28625" y="1989138"/>
            <a:ext cx="5616575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br>
              <a:rPr lang="de-DE" altLang="de-DE" sz="1800" b="1" dirty="0">
                <a:solidFill>
                  <a:srgbClr val="0065A6"/>
                </a:solidFill>
              </a:rPr>
            </a:br>
            <a:br>
              <a:rPr lang="de-DE" altLang="de-DE" sz="1800" b="1" dirty="0">
                <a:solidFill>
                  <a:srgbClr val="0065A6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Regionale Kliniken Holding RKH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Dr. Thomas Single, 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Echolabor </a:t>
            </a:r>
            <a:r>
              <a:rPr lang="de-DE" altLang="de-DE" sz="1300" b="1">
                <a:solidFill>
                  <a:schemeClr val="tx1"/>
                </a:solidFill>
              </a:rPr>
              <a:t>Klinikum Ludwigsburg</a:t>
            </a:r>
            <a:br>
              <a:rPr lang="de-DE" altLang="de-DE" sz="1300" b="1">
                <a:solidFill>
                  <a:schemeClr val="tx1"/>
                </a:solidFill>
              </a:rPr>
            </a:br>
            <a:br>
              <a:rPr lang="de-DE" altLang="de-DE" sz="1300" b="1">
                <a:solidFill>
                  <a:schemeClr val="tx1"/>
                </a:solidFill>
              </a:rPr>
            </a:br>
            <a:r>
              <a:rPr lang="de-DE" altLang="de-DE" sz="1300" b="1">
                <a:solidFill>
                  <a:srgbClr val="0070C0"/>
                </a:solidFill>
                <a:highlight>
                  <a:srgbClr val="FFFF00"/>
                </a:highlight>
              </a:rPr>
              <a:t>cardiointeraktiv</a:t>
            </a:r>
            <a:r>
              <a:rPr lang="de-DE" altLang="de-DE" sz="1300" b="1">
                <a:solidFill>
                  <a:srgbClr val="0070C0"/>
                </a:solidFill>
              </a:rPr>
              <a:t> </a:t>
            </a:r>
            <a:r>
              <a:rPr lang="de-DE" altLang="de-DE" sz="1300" b="1">
                <a:solidFill>
                  <a:schemeClr val="tx1"/>
                </a:solidFill>
              </a:rPr>
              <a:t> ASE Leitlinien für TEE-Untersuchungen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endParaRPr lang="de-DE" altLang="de-DE" sz="1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42F31-AA06-4C99-95B3-B2F3A228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Anlotungen (22-24) 2CLV, 2CRV, TG-LAX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5E657D9-7AC4-4005-AC55-8D908E036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1669256"/>
            <a:ext cx="78581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8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E933C-3179-40AC-9DD9-6619D797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Anlotungen (25-28) Aortale Anlotungen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BE06103-5BFA-4EDE-BC28-2A3FC4403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542" y="692150"/>
            <a:ext cx="8708917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4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27BFD-8981-4F2B-82EC-2343DAE2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MV Anlotungen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8327B82-BF24-453E-A3D7-EF22656DA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955" y="692150"/>
            <a:ext cx="6442090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02778-3062-439F-B5BD-F3229D56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Ausmessung des Annulus in 3D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C296E95-8D01-4777-9717-DEC967F33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598" y="692150"/>
            <a:ext cx="5818804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24D21-4A4E-4EC9-85F7-93B9BDC0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PV in der ME-Anlotung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17619F8-2952-4CF7-8C8D-37A73E09C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113" y="1797844"/>
            <a:ext cx="50577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0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9589B-344D-493D-A481-9EC5FDB81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PV in der TG-Anlotung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12D109A-8727-43F3-A82D-96E1AADCE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788" y="1812131"/>
            <a:ext cx="4924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8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61230-82D2-451F-B023-5D7ECB1B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PV in der aortalen Anlotung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16D8A2F-6332-4413-A5E8-F3BE42ABC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225"/>
          <a:stretch/>
        </p:blipFill>
        <p:spPr>
          <a:xfrm>
            <a:off x="2524125" y="1907381"/>
            <a:ext cx="4857750" cy="33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99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35388-2DF1-4F9C-89A3-680921D3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TV in der modifizierten bicavalen Anlotung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C00132F-BDD9-428F-A88C-E940B1E33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088" y="1935956"/>
            <a:ext cx="69818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32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D09A9-8623-4BE3-ABF8-81153B76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LV-Messungen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51DA164-9412-4094-9352-E911C3C72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950" y="2183606"/>
            <a:ext cx="53721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5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B85ED-83E9-4203-A75D-9985D9BB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Rechte obere PV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20727ED-3328-40B4-A80F-B6B8CC599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238" y="2369344"/>
            <a:ext cx="68675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441011-A0F2-4FFB-BA0A-F90D92E3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Sondenmanöver und -positionen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7822D42-A428-42CE-98D9-F36868A7E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1578769"/>
            <a:ext cx="82677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0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06C2C-2143-4CF9-92E6-ED05D940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CS: von 4C aus tiefer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96B245F-6035-4B93-B276-8E2568D0C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5163" y="2155031"/>
            <a:ext cx="34956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4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B7000-AAED-49CA-ADE1-A2D37D65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Linksdrehung vom ME-2C-Blick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7C31F10-1B27-4584-8501-4FDA1C7BD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2183606"/>
            <a:ext cx="33528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68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64FD5-67C3-4BD1-A656-0CA1E05A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Bicaval und Lebervenen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757F993-BE80-4872-905B-57B70DD45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0" y="2293144"/>
            <a:ext cx="7048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58E1D-3CA1-466A-944E-C28D8B96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Orthogonale Ebenen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8B8854D-AF85-47BD-BBD0-E03197838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878" y="692150"/>
            <a:ext cx="596624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4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1D7C0-D650-43D8-882B-D64782D7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Anlotungen (1-4) ME-LV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0340AF-7D45-440E-B884-EDCA7A1AA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188" y="812006"/>
            <a:ext cx="842962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7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87F5-09FF-485C-88FD-3CB93E27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Anlotungen (5-8) AoA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0F02E33-7F76-4C20-9EC4-41CECC0BA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821531"/>
            <a:ext cx="84963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3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B4408-5B42-4A36-AD68-C185A940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Anlotungen (9-12) ME PV, AV, PV,TV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2A40C49-D802-41B9-88F9-7F5530A11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209" y="692150"/>
            <a:ext cx="8679582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5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C3EAF-4FDF-4A48-B073-3D521A83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Anlotungen (13-15) 100er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637E8C8-EC42-40C9-A4D4-46923471C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02556"/>
            <a:ext cx="8991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2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CB0F1-C786-488F-9B78-FEE62395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Anlotungen (16-18) TG-SAX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2302071-BCDB-4A36-B001-F48BE0D2A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888" y="1645444"/>
            <a:ext cx="78962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0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F3425-AC12-4872-9DB1-2AD68882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Anlotungen (19-21) RVOT, RVIT, LVOT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35D1CEE-9D79-4B5C-A735-87141D36A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1631156"/>
            <a:ext cx="79629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79611"/>
      </p:ext>
    </p:extLst>
  </p:cSld>
  <p:clrMapOvr>
    <a:masterClrMapping/>
  </p:clrMapOvr>
</p:sld>
</file>

<file path=ppt/theme/theme1.xml><?xml version="1.0" encoding="utf-8"?>
<a:theme xmlns:a="http://schemas.openxmlformats.org/drawingml/2006/main" name="RKH_Vorlage_112015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C40BD1E4-3714-4D06-A851-50DB706E2F67}" vid="{32DFDDDA-3864-4CDA-920E-91289319C31A}"/>
    </a:ext>
  </a:extLst>
</a:theme>
</file>

<file path=ppt/theme/theme2.xml><?xml version="1.0" encoding="utf-8"?>
<a:theme xmlns:a="http://schemas.openxmlformats.org/drawingml/2006/main" name="1_Vorlage RKH Folien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C40BD1E4-3714-4D06-A851-50DB706E2F67}" vid="{192FBBF3-1F26-4DD8-A742-C09A57AAE6D7}"/>
    </a:ext>
  </a:extLst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C40BD1E4-3714-4D06-A851-50DB706E2F67}" vid="{B7630706-1858-4113-A840-541524356CFE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Interaktiv</Template>
  <TotalTime>0</TotalTime>
  <Words>104</Words>
  <Application>Microsoft Office PowerPoint</Application>
  <PresentationFormat>A4-Papier (210 x 297 mm)</PresentationFormat>
  <Paragraphs>22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RKH_Vorlage_112015</vt:lpstr>
      <vt:lpstr>1_Vorlage RKH Folien</vt:lpstr>
      <vt:lpstr>1_Standarddesign</vt:lpstr>
      <vt:lpstr>  Regionale Kliniken Holding RKH Dr. Thomas Single,  Echolabor Klinikum Ludwigsburg  cardiointeraktiv  ASE Leitlinien für TEE-Untersuchungen </vt:lpstr>
      <vt:lpstr>Sondenmanöver und -positionen</vt:lpstr>
      <vt:lpstr>Orthogonale Ebenen</vt:lpstr>
      <vt:lpstr>Anlotungen (1-4) ME-LV</vt:lpstr>
      <vt:lpstr>Anlotungen (5-8) AoA</vt:lpstr>
      <vt:lpstr>Anlotungen (9-12) ME PV, AV, PV,TV</vt:lpstr>
      <vt:lpstr>Anlotungen (13-15) 100er</vt:lpstr>
      <vt:lpstr>Anlotungen (16-18) TG-SAX</vt:lpstr>
      <vt:lpstr>Anlotungen (19-21) RVOT, RVIT, LVOT</vt:lpstr>
      <vt:lpstr>Anlotungen (22-24) 2CLV, 2CRV, TG-LAX</vt:lpstr>
      <vt:lpstr>Anlotungen (25-28) Aortale Anlotungen</vt:lpstr>
      <vt:lpstr>MV Anlotungen</vt:lpstr>
      <vt:lpstr>Ausmessung des Annulus in 3D</vt:lpstr>
      <vt:lpstr>PV in der ME-Anlotung</vt:lpstr>
      <vt:lpstr>PV in der TG-Anlotung</vt:lpstr>
      <vt:lpstr>PV in der aortalen Anlotung</vt:lpstr>
      <vt:lpstr>TV in der modifizierten bicavalen Anlotung</vt:lpstr>
      <vt:lpstr>LV-Messungen</vt:lpstr>
      <vt:lpstr>Rechte obere PV</vt:lpstr>
      <vt:lpstr>CS: von 4C aus tiefer</vt:lpstr>
      <vt:lpstr>Linksdrehung vom ME-2C-Blick </vt:lpstr>
      <vt:lpstr>Bicaval und Lebervenen</vt:lpstr>
    </vt:vector>
  </TitlesOfParts>
  <Company>RKH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Regionale Kliniken Holding RKH Dr. Thomas Single,  Echolabor Klinikum Ludwigsburg  cardiointeraktiv   </dc:title>
  <dc:creator>Thomas Single</dc:creator>
  <cp:lastModifiedBy>Thomas Single</cp:lastModifiedBy>
  <cp:revision>6</cp:revision>
  <cp:lastPrinted>2018-04-05T20:10:45Z</cp:lastPrinted>
  <dcterms:created xsi:type="dcterms:W3CDTF">2019-06-09T16:18:34Z</dcterms:created>
  <dcterms:modified xsi:type="dcterms:W3CDTF">2019-06-09T20:05:14Z</dcterms:modified>
</cp:coreProperties>
</file>