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49" r:id="rId3"/>
  </p:sldMasterIdLst>
  <p:notesMasterIdLst>
    <p:notesMasterId r:id="rId39"/>
  </p:notesMasterIdLst>
  <p:handoutMasterIdLst>
    <p:handoutMasterId r:id="rId40"/>
  </p:handoutMasterIdLst>
  <p:sldIdLst>
    <p:sldId id="256" r:id="rId4"/>
    <p:sldId id="325" r:id="rId5"/>
    <p:sldId id="379" r:id="rId6"/>
    <p:sldId id="380" r:id="rId7"/>
    <p:sldId id="331" r:id="rId8"/>
    <p:sldId id="326" r:id="rId9"/>
    <p:sldId id="350" r:id="rId10"/>
    <p:sldId id="381" r:id="rId11"/>
    <p:sldId id="377" r:id="rId12"/>
    <p:sldId id="333" r:id="rId13"/>
    <p:sldId id="340" r:id="rId14"/>
    <p:sldId id="341" r:id="rId15"/>
    <p:sldId id="342" r:id="rId16"/>
    <p:sldId id="345" r:id="rId17"/>
    <p:sldId id="344" r:id="rId18"/>
    <p:sldId id="353" r:id="rId19"/>
    <p:sldId id="335" r:id="rId20"/>
    <p:sldId id="347" r:id="rId21"/>
    <p:sldId id="386" r:id="rId22"/>
    <p:sldId id="356" r:id="rId23"/>
    <p:sldId id="355" r:id="rId24"/>
    <p:sldId id="372" r:id="rId25"/>
    <p:sldId id="366" r:id="rId26"/>
    <p:sldId id="357" r:id="rId27"/>
    <p:sldId id="373" r:id="rId28"/>
    <p:sldId id="384" r:id="rId29"/>
    <p:sldId id="364" r:id="rId30"/>
    <p:sldId id="370" r:id="rId31"/>
    <p:sldId id="368" r:id="rId32"/>
    <p:sldId id="382" r:id="rId33"/>
    <p:sldId id="383" r:id="rId34"/>
    <p:sldId id="369" r:id="rId35"/>
    <p:sldId id="363" r:id="rId36"/>
    <p:sldId id="375" r:id="rId37"/>
    <p:sldId id="385" r:id="rId38"/>
  </p:sldIdLst>
  <p:sldSz cx="9906000" cy="6858000" type="A4"/>
  <p:notesSz cx="7104063" cy="10234613"/>
  <p:defaultTextStyle>
    <a:defPPr>
      <a:defRPr lang="de-DE"/>
    </a:defPPr>
    <a:lvl1pPr algn="l" rtl="0" fontAlgn="base">
      <a:spcBef>
        <a:spcPct val="0"/>
      </a:spcBef>
      <a:spcAft>
        <a:spcPct val="0"/>
      </a:spcAft>
      <a:defRPr sz="1400" b="1" kern="1200">
        <a:solidFill>
          <a:srgbClr val="BBBDBE"/>
        </a:solidFill>
        <a:latin typeface="Arial" panose="020B0604020202020204" pitchFamily="34" charset="0"/>
        <a:ea typeface="+mn-ea"/>
        <a:cs typeface="+mn-cs"/>
      </a:defRPr>
    </a:lvl1pPr>
    <a:lvl2pPr marL="457200" algn="l" rtl="0" fontAlgn="base">
      <a:spcBef>
        <a:spcPct val="0"/>
      </a:spcBef>
      <a:spcAft>
        <a:spcPct val="0"/>
      </a:spcAft>
      <a:defRPr sz="1400" b="1" kern="1200">
        <a:solidFill>
          <a:srgbClr val="BBBDBE"/>
        </a:solidFill>
        <a:latin typeface="Arial" panose="020B0604020202020204" pitchFamily="34" charset="0"/>
        <a:ea typeface="+mn-ea"/>
        <a:cs typeface="+mn-cs"/>
      </a:defRPr>
    </a:lvl2pPr>
    <a:lvl3pPr marL="914400" algn="l" rtl="0" fontAlgn="base">
      <a:spcBef>
        <a:spcPct val="0"/>
      </a:spcBef>
      <a:spcAft>
        <a:spcPct val="0"/>
      </a:spcAft>
      <a:defRPr sz="1400" b="1" kern="1200">
        <a:solidFill>
          <a:srgbClr val="BBBDBE"/>
        </a:solidFill>
        <a:latin typeface="Arial" panose="020B0604020202020204" pitchFamily="34" charset="0"/>
        <a:ea typeface="+mn-ea"/>
        <a:cs typeface="+mn-cs"/>
      </a:defRPr>
    </a:lvl3pPr>
    <a:lvl4pPr marL="1371600" algn="l" rtl="0" fontAlgn="base">
      <a:spcBef>
        <a:spcPct val="0"/>
      </a:spcBef>
      <a:spcAft>
        <a:spcPct val="0"/>
      </a:spcAft>
      <a:defRPr sz="1400" b="1" kern="1200">
        <a:solidFill>
          <a:srgbClr val="BBBDBE"/>
        </a:solidFill>
        <a:latin typeface="Arial" panose="020B0604020202020204" pitchFamily="34" charset="0"/>
        <a:ea typeface="+mn-ea"/>
        <a:cs typeface="+mn-cs"/>
      </a:defRPr>
    </a:lvl4pPr>
    <a:lvl5pPr marL="1828800" algn="l" rtl="0" fontAlgn="base">
      <a:spcBef>
        <a:spcPct val="0"/>
      </a:spcBef>
      <a:spcAft>
        <a:spcPct val="0"/>
      </a:spcAft>
      <a:defRPr sz="1400" b="1" kern="1200">
        <a:solidFill>
          <a:srgbClr val="BBBDBE"/>
        </a:solidFill>
        <a:latin typeface="Arial" panose="020B0604020202020204" pitchFamily="34" charset="0"/>
        <a:ea typeface="+mn-ea"/>
        <a:cs typeface="+mn-cs"/>
      </a:defRPr>
    </a:lvl5pPr>
    <a:lvl6pPr marL="2286000" algn="l" defTabSz="914400" rtl="0" eaLnBrk="1" latinLnBrk="0" hangingPunct="1">
      <a:defRPr sz="1400" b="1" kern="1200">
        <a:solidFill>
          <a:srgbClr val="BBBDBE"/>
        </a:solidFill>
        <a:latin typeface="Arial" panose="020B0604020202020204" pitchFamily="34" charset="0"/>
        <a:ea typeface="+mn-ea"/>
        <a:cs typeface="+mn-cs"/>
      </a:defRPr>
    </a:lvl6pPr>
    <a:lvl7pPr marL="2743200" algn="l" defTabSz="914400" rtl="0" eaLnBrk="1" latinLnBrk="0" hangingPunct="1">
      <a:defRPr sz="1400" b="1" kern="1200">
        <a:solidFill>
          <a:srgbClr val="BBBDBE"/>
        </a:solidFill>
        <a:latin typeface="Arial" panose="020B0604020202020204" pitchFamily="34" charset="0"/>
        <a:ea typeface="+mn-ea"/>
        <a:cs typeface="+mn-cs"/>
      </a:defRPr>
    </a:lvl7pPr>
    <a:lvl8pPr marL="3200400" algn="l" defTabSz="914400" rtl="0" eaLnBrk="1" latinLnBrk="0" hangingPunct="1">
      <a:defRPr sz="1400" b="1" kern="1200">
        <a:solidFill>
          <a:srgbClr val="BBBDBE"/>
        </a:solidFill>
        <a:latin typeface="Arial" panose="020B0604020202020204" pitchFamily="34" charset="0"/>
        <a:ea typeface="+mn-ea"/>
        <a:cs typeface="+mn-cs"/>
      </a:defRPr>
    </a:lvl8pPr>
    <a:lvl9pPr marL="3657600" algn="l" defTabSz="914400" rtl="0" eaLnBrk="1" latinLnBrk="0" hangingPunct="1">
      <a:defRPr sz="1400" b="1" kern="1200">
        <a:solidFill>
          <a:srgbClr val="BBBDBE"/>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D4D04404-19FC-4E5E-B6BE-E94B7174CAF9}">
          <p14:sldIdLst>
            <p14:sldId id="256"/>
          </p14:sldIdLst>
        </p14:section>
        <p14:section name="Echokardiographie bei VHF" id="{7B7A39DD-17F0-425D-ACE4-202C9219D62A}">
          <p14:sldIdLst>
            <p14:sldId id="325"/>
            <p14:sldId id="379"/>
            <p14:sldId id="380"/>
            <p14:sldId id="331"/>
            <p14:sldId id="326"/>
            <p14:sldId id="350"/>
            <p14:sldId id="381"/>
            <p14:sldId id="377"/>
            <p14:sldId id="333"/>
          </p14:sldIdLst>
        </p14:section>
        <p14:section name="Linker Vorhof" id="{3E1A8139-E9D2-4933-A661-74069AA3B63C}">
          <p14:sldIdLst>
            <p14:sldId id="340"/>
            <p14:sldId id="341"/>
            <p14:sldId id="342"/>
            <p14:sldId id="345"/>
            <p14:sldId id="344"/>
            <p14:sldId id="353"/>
            <p14:sldId id="335"/>
            <p14:sldId id="347"/>
            <p14:sldId id="386"/>
            <p14:sldId id="356"/>
            <p14:sldId id="355"/>
          </p14:sldIdLst>
        </p14:section>
        <p14:section name="Rechter Vorhof" id="{D49EB1A4-3070-4404-9BE6-326914301CC4}">
          <p14:sldIdLst>
            <p14:sldId id="372"/>
            <p14:sldId id="366"/>
            <p14:sldId id="357"/>
            <p14:sldId id="373"/>
            <p14:sldId id="384"/>
            <p14:sldId id="364"/>
            <p14:sldId id="370"/>
            <p14:sldId id="368"/>
            <p14:sldId id="382"/>
            <p14:sldId id="383"/>
            <p14:sldId id="369"/>
            <p14:sldId id="363"/>
            <p14:sldId id="375"/>
            <p14:sldId id="385"/>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6"/>
    <a:srgbClr val="C3C3C8"/>
    <a:srgbClr val="BBB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91447" autoAdjust="0"/>
  </p:normalViewPr>
  <p:slideViewPr>
    <p:cSldViewPr showGuides="1">
      <p:cViewPr varScale="1">
        <p:scale>
          <a:sx n="108" d="100"/>
          <a:sy n="108" d="100"/>
        </p:scale>
        <p:origin x="177" y="42"/>
      </p:cViewPr>
      <p:guideLst>
        <p:guide orient="horz" pos="2160"/>
        <p:guide pos="3120"/>
      </p:guideLst>
    </p:cSldViewPr>
  </p:slideViewPr>
  <p:notesTextViewPr>
    <p:cViewPr>
      <p:scale>
        <a:sx n="1" d="1"/>
        <a:sy n="1" d="1"/>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F9525-34AD-47AE-9696-24276F7335F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e-DE"/>
        </a:p>
      </dgm:t>
    </dgm:pt>
    <dgm:pt modelId="{BD7EC3CD-BE7F-4F17-8B62-0E548F6E6B22}">
      <dgm:prSet phldrT="[Text]"/>
      <dgm:spPr/>
      <dgm:t>
        <a:bodyPr/>
        <a:lstStyle/>
        <a:p>
          <a:r>
            <a:rPr lang="de-DE"/>
            <a:t>LA-Druckerhöhung</a:t>
          </a:r>
        </a:p>
      </dgm:t>
    </dgm:pt>
    <dgm:pt modelId="{6E8504E2-704F-46A0-978D-DD4B7B582FA9}" type="parTrans" cxnId="{1D08AC58-2AF9-4795-8C18-B6478E03E0DB}">
      <dgm:prSet/>
      <dgm:spPr/>
      <dgm:t>
        <a:bodyPr/>
        <a:lstStyle/>
        <a:p>
          <a:endParaRPr lang="de-DE"/>
        </a:p>
      </dgm:t>
    </dgm:pt>
    <dgm:pt modelId="{0E716AB7-AEDB-453C-AB57-A80026BDB4C7}" type="sibTrans" cxnId="{1D08AC58-2AF9-4795-8C18-B6478E03E0DB}">
      <dgm:prSet/>
      <dgm:spPr/>
      <dgm:t>
        <a:bodyPr/>
        <a:lstStyle/>
        <a:p>
          <a:endParaRPr lang="de-DE"/>
        </a:p>
      </dgm:t>
    </dgm:pt>
    <dgm:pt modelId="{6D37E039-8DDB-4578-B985-6EC547A20D3C}">
      <dgm:prSet phldrT="[Text]"/>
      <dgm:spPr/>
      <dgm:t>
        <a:bodyPr/>
        <a:lstStyle/>
        <a:p>
          <a:r>
            <a:rPr lang="de-DE"/>
            <a:t>Links atrialer Druck</a:t>
          </a:r>
        </a:p>
      </dgm:t>
    </dgm:pt>
    <dgm:pt modelId="{6ADB6A85-8A86-408E-8E4F-CFE353E70DA1}" type="parTrans" cxnId="{A3D269AA-2289-447A-961B-81F81B226A8A}">
      <dgm:prSet/>
      <dgm:spPr/>
      <dgm:t>
        <a:bodyPr/>
        <a:lstStyle/>
        <a:p>
          <a:endParaRPr lang="de-DE"/>
        </a:p>
      </dgm:t>
    </dgm:pt>
    <dgm:pt modelId="{99D0BDCA-5544-4D4A-A603-8B6CBA732D14}" type="sibTrans" cxnId="{A3D269AA-2289-447A-961B-81F81B226A8A}">
      <dgm:prSet/>
      <dgm:spPr/>
      <dgm:t>
        <a:bodyPr/>
        <a:lstStyle/>
        <a:p>
          <a:endParaRPr lang="de-DE"/>
        </a:p>
      </dgm:t>
    </dgm:pt>
    <dgm:pt modelId="{684228DF-BCD7-43CF-B28F-7616FE552E69}">
      <dgm:prSet phldrT="[Text]"/>
      <dgm:spPr>
        <a:ln>
          <a:solidFill>
            <a:srgbClr val="FF0000"/>
          </a:solidFill>
        </a:ln>
      </dgm:spPr>
      <dgm:t>
        <a:bodyPr/>
        <a:lstStyle/>
        <a:p>
          <a:r>
            <a:rPr lang="de-DE"/>
            <a:t>LA-Dilatation</a:t>
          </a:r>
        </a:p>
      </dgm:t>
    </dgm:pt>
    <dgm:pt modelId="{6F67DBC1-3FF9-48A8-9222-F8C681FCCAEE}" type="parTrans" cxnId="{16C18E39-59BE-49E8-9B61-FABD98F5AFC7}">
      <dgm:prSet/>
      <dgm:spPr/>
      <dgm:t>
        <a:bodyPr/>
        <a:lstStyle/>
        <a:p>
          <a:endParaRPr lang="de-DE"/>
        </a:p>
      </dgm:t>
    </dgm:pt>
    <dgm:pt modelId="{4F97647F-4109-4D2E-BB76-AC9C7C301BAC}" type="sibTrans" cxnId="{16C18E39-59BE-49E8-9B61-FABD98F5AFC7}">
      <dgm:prSet/>
      <dgm:spPr/>
      <dgm:t>
        <a:bodyPr/>
        <a:lstStyle/>
        <a:p>
          <a:endParaRPr lang="de-DE"/>
        </a:p>
      </dgm:t>
    </dgm:pt>
    <dgm:pt modelId="{0409AE0B-1FD9-452D-94DE-1334C910A5E9}">
      <dgm:prSet phldrT="[Text]"/>
      <dgm:spPr/>
      <dgm:t>
        <a:bodyPr/>
        <a:lstStyle/>
        <a:p>
          <a:r>
            <a:rPr lang="de-DE"/>
            <a:t>Vorübergehend Zunahme der Kontraktion über  Frank Starling Mechanismus</a:t>
          </a:r>
        </a:p>
      </dgm:t>
    </dgm:pt>
    <dgm:pt modelId="{584E85A0-1BC6-422C-9452-B553D018209F}" type="parTrans" cxnId="{767B476B-BEE7-426A-80B5-B8B51A1F3417}">
      <dgm:prSet/>
      <dgm:spPr/>
      <dgm:t>
        <a:bodyPr/>
        <a:lstStyle/>
        <a:p>
          <a:endParaRPr lang="de-DE"/>
        </a:p>
      </dgm:t>
    </dgm:pt>
    <dgm:pt modelId="{EBCC987E-C7BF-4C84-B60E-A6A850D0F4C8}" type="sibTrans" cxnId="{767B476B-BEE7-426A-80B5-B8B51A1F3417}">
      <dgm:prSet/>
      <dgm:spPr/>
      <dgm:t>
        <a:bodyPr/>
        <a:lstStyle/>
        <a:p>
          <a:endParaRPr lang="de-DE"/>
        </a:p>
      </dgm:t>
    </dgm:pt>
    <dgm:pt modelId="{0CD79A10-C2E8-4EB4-AA1D-F8CDE825F981}">
      <dgm:prSet phldrT="[Text]"/>
      <dgm:spPr/>
      <dgm:t>
        <a:bodyPr/>
        <a:lstStyle/>
        <a:p>
          <a:r>
            <a:rPr lang="de-DE"/>
            <a:t>LA-Dysfunktion</a:t>
          </a:r>
        </a:p>
      </dgm:t>
    </dgm:pt>
    <dgm:pt modelId="{D3DCC445-20E9-4CDA-8484-D743C7E446C1}" type="parTrans" cxnId="{4F87C638-54D5-4A16-9363-F38CFFB248A3}">
      <dgm:prSet/>
      <dgm:spPr/>
      <dgm:t>
        <a:bodyPr/>
        <a:lstStyle/>
        <a:p>
          <a:endParaRPr lang="de-DE"/>
        </a:p>
      </dgm:t>
    </dgm:pt>
    <dgm:pt modelId="{B498B546-2C2E-42B4-9E12-F1582F26563A}" type="sibTrans" cxnId="{4F87C638-54D5-4A16-9363-F38CFFB248A3}">
      <dgm:prSet/>
      <dgm:spPr/>
      <dgm:t>
        <a:bodyPr/>
        <a:lstStyle/>
        <a:p>
          <a:endParaRPr lang="de-DE"/>
        </a:p>
      </dgm:t>
    </dgm:pt>
    <dgm:pt modelId="{9507C339-19DB-4AA9-BA3E-A27BCEC25151}">
      <dgm:prSet phldrT="[Text]"/>
      <dgm:spPr/>
      <dgm:t>
        <a:bodyPr/>
        <a:lstStyle/>
        <a:p>
          <a:r>
            <a:rPr lang="de-DE"/>
            <a:t>Fibrososierung durch </a:t>
          </a:r>
        </a:p>
      </dgm:t>
    </dgm:pt>
    <dgm:pt modelId="{250E7A4C-CEA4-47FB-AB63-1F1784CCB0DF}" type="parTrans" cxnId="{E9D3F4FF-763E-4636-8E5F-59747B0900AC}">
      <dgm:prSet/>
      <dgm:spPr/>
      <dgm:t>
        <a:bodyPr/>
        <a:lstStyle/>
        <a:p>
          <a:endParaRPr lang="de-DE"/>
        </a:p>
      </dgm:t>
    </dgm:pt>
    <dgm:pt modelId="{C09BC7BC-4422-43EB-A08C-1ECEFBB64D5C}" type="sibTrans" cxnId="{E9D3F4FF-763E-4636-8E5F-59747B0900AC}">
      <dgm:prSet/>
      <dgm:spPr/>
      <dgm:t>
        <a:bodyPr/>
        <a:lstStyle/>
        <a:p>
          <a:endParaRPr lang="de-DE"/>
        </a:p>
      </dgm:t>
    </dgm:pt>
    <dgm:pt modelId="{F4389A7C-B931-47ED-BB1E-0E9F6B26F6F5}">
      <dgm:prSet phldrT="[Text]"/>
      <dgm:spPr/>
      <dgm:t>
        <a:bodyPr/>
        <a:lstStyle/>
        <a:p>
          <a:r>
            <a:rPr lang="de-DE"/>
            <a:t>Remodelling-prozesse</a:t>
          </a:r>
        </a:p>
      </dgm:t>
    </dgm:pt>
    <dgm:pt modelId="{F4DF7004-BFE7-4902-BEE8-B163D173D613}" type="parTrans" cxnId="{4C77B7D6-FBCE-41E1-89A9-3C66AEFF031D}">
      <dgm:prSet/>
      <dgm:spPr/>
      <dgm:t>
        <a:bodyPr/>
        <a:lstStyle/>
        <a:p>
          <a:endParaRPr lang="de-DE"/>
        </a:p>
      </dgm:t>
    </dgm:pt>
    <dgm:pt modelId="{2F034605-2EE9-4B61-A22E-BA690965F036}" type="sibTrans" cxnId="{4C77B7D6-FBCE-41E1-89A9-3C66AEFF031D}">
      <dgm:prSet/>
      <dgm:spPr/>
      <dgm:t>
        <a:bodyPr/>
        <a:lstStyle/>
        <a:p>
          <a:endParaRPr lang="de-DE"/>
        </a:p>
      </dgm:t>
    </dgm:pt>
    <dgm:pt modelId="{D33D5C3C-6157-4074-A843-4F263A5277A5}" type="pres">
      <dgm:prSet presAssocID="{44EF9525-34AD-47AE-9696-24276F7335F5}" presName="rootnode" presStyleCnt="0">
        <dgm:presLayoutVars>
          <dgm:chMax/>
          <dgm:chPref/>
          <dgm:dir/>
          <dgm:animLvl val="lvl"/>
        </dgm:presLayoutVars>
      </dgm:prSet>
      <dgm:spPr/>
    </dgm:pt>
    <dgm:pt modelId="{A29870E4-9F60-4F5B-AB0A-3FF0CEAD8270}" type="pres">
      <dgm:prSet presAssocID="{BD7EC3CD-BE7F-4F17-8B62-0E548F6E6B22}" presName="composite" presStyleCnt="0"/>
      <dgm:spPr/>
    </dgm:pt>
    <dgm:pt modelId="{5B028B1C-3149-4434-B8B4-260044238CD4}" type="pres">
      <dgm:prSet presAssocID="{BD7EC3CD-BE7F-4F17-8B62-0E548F6E6B22}" presName="bentUpArrow1" presStyleLbl="alignImgPlace1" presStyleIdx="0" presStyleCnt="2"/>
      <dgm:spPr/>
    </dgm:pt>
    <dgm:pt modelId="{2D8DE532-6988-4D54-A5F8-309ACA6A3D78}" type="pres">
      <dgm:prSet presAssocID="{BD7EC3CD-BE7F-4F17-8B62-0E548F6E6B22}" presName="ParentText" presStyleLbl="node1" presStyleIdx="0" presStyleCnt="3">
        <dgm:presLayoutVars>
          <dgm:chMax val="1"/>
          <dgm:chPref val="1"/>
          <dgm:bulletEnabled val="1"/>
        </dgm:presLayoutVars>
      </dgm:prSet>
      <dgm:spPr/>
    </dgm:pt>
    <dgm:pt modelId="{7999D31A-CDA8-4990-88C6-99C44E28C68F}" type="pres">
      <dgm:prSet presAssocID="{BD7EC3CD-BE7F-4F17-8B62-0E548F6E6B22}" presName="ChildText" presStyleLbl="revTx" presStyleIdx="0" presStyleCnt="3">
        <dgm:presLayoutVars>
          <dgm:chMax val="0"/>
          <dgm:chPref val="0"/>
          <dgm:bulletEnabled val="1"/>
        </dgm:presLayoutVars>
      </dgm:prSet>
      <dgm:spPr/>
    </dgm:pt>
    <dgm:pt modelId="{8CF23030-9527-4A6A-A466-50AE857B96AB}" type="pres">
      <dgm:prSet presAssocID="{0E716AB7-AEDB-453C-AB57-A80026BDB4C7}" presName="sibTrans" presStyleCnt="0"/>
      <dgm:spPr/>
    </dgm:pt>
    <dgm:pt modelId="{15E970A3-46D9-453A-87D2-9B5F71F995B9}" type="pres">
      <dgm:prSet presAssocID="{684228DF-BCD7-43CF-B28F-7616FE552E69}" presName="composite" presStyleCnt="0"/>
      <dgm:spPr/>
    </dgm:pt>
    <dgm:pt modelId="{8C7B3CCF-304F-44C8-87D5-C18BCDDC91D8}" type="pres">
      <dgm:prSet presAssocID="{684228DF-BCD7-43CF-B28F-7616FE552E69}" presName="bentUpArrow1" presStyleLbl="alignImgPlace1" presStyleIdx="1" presStyleCnt="2"/>
      <dgm:spPr/>
    </dgm:pt>
    <dgm:pt modelId="{174F3429-FDA0-4F49-B0AC-D04E18BFC1FB}" type="pres">
      <dgm:prSet presAssocID="{684228DF-BCD7-43CF-B28F-7616FE552E69}" presName="ParentText" presStyleLbl="node1" presStyleIdx="1" presStyleCnt="3">
        <dgm:presLayoutVars>
          <dgm:chMax val="1"/>
          <dgm:chPref val="1"/>
          <dgm:bulletEnabled val="1"/>
        </dgm:presLayoutVars>
      </dgm:prSet>
      <dgm:spPr/>
    </dgm:pt>
    <dgm:pt modelId="{8BC4EB8F-2BD5-46D4-81CD-B29C25F7CA22}" type="pres">
      <dgm:prSet presAssocID="{684228DF-BCD7-43CF-B28F-7616FE552E69}" presName="ChildText" presStyleLbl="revTx" presStyleIdx="1" presStyleCnt="3">
        <dgm:presLayoutVars>
          <dgm:chMax val="0"/>
          <dgm:chPref val="0"/>
          <dgm:bulletEnabled val="1"/>
        </dgm:presLayoutVars>
      </dgm:prSet>
      <dgm:spPr/>
    </dgm:pt>
    <dgm:pt modelId="{517C40B5-F0D1-4F6C-8B30-801FF397753B}" type="pres">
      <dgm:prSet presAssocID="{4F97647F-4109-4D2E-BB76-AC9C7C301BAC}" presName="sibTrans" presStyleCnt="0"/>
      <dgm:spPr/>
    </dgm:pt>
    <dgm:pt modelId="{2E99FA10-FA7E-4DF4-9AD7-5B82C726CC02}" type="pres">
      <dgm:prSet presAssocID="{0CD79A10-C2E8-4EB4-AA1D-F8CDE825F981}" presName="composite" presStyleCnt="0"/>
      <dgm:spPr/>
    </dgm:pt>
    <dgm:pt modelId="{C117B37A-F3B4-4022-A73C-DE0FCA1A60A6}" type="pres">
      <dgm:prSet presAssocID="{0CD79A10-C2E8-4EB4-AA1D-F8CDE825F981}" presName="ParentText" presStyleLbl="node1" presStyleIdx="2" presStyleCnt="3">
        <dgm:presLayoutVars>
          <dgm:chMax val="1"/>
          <dgm:chPref val="1"/>
          <dgm:bulletEnabled val="1"/>
        </dgm:presLayoutVars>
      </dgm:prSet>
      <dgm:spPr/>
    </dgm:pt>
    <dgm:pt modelId="{778FEC31-142E-4C8B-8E49-0750A4D788AE}" type="pres">
      <dgm:prSet presAssocID="{0CD79A10-C2E8-4EB4-AA1D-F8CDE825F981}" presName="FinalChildText" presStyleLbl="revTx" presStyleIdx="2" presStyleCnt="3">
        <dgm:presLayoutVars>
          <dgm:chMax val="0"/>
          <dgm:chPref val="0"/>
          <dgm:bulletEnabled val="1"/>
        </dgm:presLayoutVars>
      </dgm:prSet>
      <dgm:spPr/>
    </dgm:pt>
  </dgm:ptLst>
  <dgm:cxnLst>
    <dgm:cxn modelId="{D5C0C328-FC2E-4F4B-B897-0BD329D39EAC}" type="presOf" srcId="{44EF9525-34AD-47AE-9696-24276F7335F5}" destId="{D33D5C3C-6157-4074-A843-4F263A5277A5}" srcOrd="0" destOrd="0" presId="urn:microsoft.com/office/officeart/2005/8/layout/StepDownProcess"/>
    <dgm:cxn modelId="{4F87C638-54D5-4A16-9363-F38CFFB248A3}" srcId="{44EF9525-34AD-47AE-9696-24276F7335F5}" destId="{0CD79A10-C2E8-4EB4-AA1D-F8CDE825F981}" srcOrd="2" destOrd="0" parTransId="{D3DCC445-20E9-4CDA-8484-D743C7E446C1}" sibTransId="{B498B546-2C2E-42B4-9E12-F1582F26563A}"/>
    <dgm:cxn modelId="{16C18E39-59BE-49E8-9B61-FABD98F5AFC7}" srcId="{44EF9525-34AD-47AE-9696-24276F7335F5}" destId="{684228DF-BCD7-43CF-B28F-7616FE552E69}" srcOrd="1" destOrd="0" parTransId="{6F67DBC1-3FF9-48A8-9222-F8C681FCCAEE}" sibTransId="{4F97647F-4109-4D2E-BB76-AC9C7C301BAC}"/>
    <dgm:cxn modelId="{6D24B75F-5366-4D4D-9830-13101A99E819}" type="presOf" srcId="{0409AE0B-1FD9-452D-94DE-1334C910A5E9}" destId="{8BC4EB8F-2BD5-46D4-81CD-B29C25F7CA22}" srcOrd="0" destOrd="0" presId="urn:microsoft.com/office/officeart/2005/8/layout/StepDownProcess"/>
    <dgm:cxn modelId="{059BD146-E050-41D3-B819-49AAA9F3AC88}" type="presOf" srcId="{684228DF-BCD7-43CF-B28F-7616FE552E69}" destId="{174F3429-FDA0-4F49-B0AC-D04E18BFC1FB}" srcOrd="0" destOrd="0" presId="urn:microsoft.com/office/officeart/2005/8/layout/StepDownProcess"/>
    <dgm:cxn modelId="{39EFAF6A-A523-4A24-B5E9-0E858CB49C63}" type="presOf" srcId="{F4389A7C-B931-47ED-BB1E-0E9F6B26F6F5}" destId="{778FEC31-142E-4C8B-8E49-0750A4D788AE}" srcOrd="0" destOrd="1" presId="urn:microsoft.com/office/officeart/2005/8/layout/StepDownProcess"/>
    <dgm:cxn modelId="{767B476B-BEE7-426A-80B5-B8B51A1F3417}" srcId="{684228DF-BCD7-43CF-B28F-7616FE552E69}" destId="{0409AE0B-1FD9-452D-94DE-1334C910A5E9}" srcOrd="0" destOrd="0" parTransId="{584E85A0-1BC6-422C-9452-B553D018209F}" sibTransId="{EBCC987E-C7BF-4C84-B60E-A6A850D0F4C8}"/>
    <dgm:cxn modelId="{1D08AC58-2AF9-4795-8C18-B6478E03E0DB}" srcId="{44EF9525-34AD-47AE-9696-24276F7335F5}" destId="{BD7EC3CD-BE7F-4F17-8B62-0E548F6E6B22}" srcOrd="0" destOrd="0" parTransId="{6E8504E2-704F-46A0-978D-DD4B7B582FA9}" sibTransId="{0E716AB7-AEDB-453C-AB57-A80026BDB4C7}"/>
    <dgm:cxn modelId="{2F023C80-C32B-4A2A-B078-6CE956A96E01}" type="presOf" srcId="{BD7EC3CD-BE7F-4F17-8B62-0E548F6E6B22}" destId="{2D8DE532-6988-4D54-A5F8-309ACA6A3D78}" srcOrd="0" destOrd="0" presId="urn:microsoft.com/office/officeart/2005/8/layout/StepDownProcess"/>
    <dgm:cxn modelId="{A3D269AA-2289-447A-961B-81F81B226A8A}" srcId="{BD7EC3CD-BE7F-4F17-8B62-0E548F6E6B22}" destId="{6D37E039-8DDB-4578-B985-6EC547A20D3C}" srcOrd="0" destOrd="0" parTransId="{6ADB6A85-8A86-408E-8E4F-CFE353E70DA1}" sibTransId="{99D0BDCA-5544-4D4A-A603-8B6CBA732D14}"/>
    <dgm:cxn modelId="{D2DFDFB4-E11E-4983-A0B4-80DF33EEA6C2}" type="presOf" srcId="{9507C339-19DB-4AA9-BA3E-A27BCEC25151}" destId="{778FEC31-142E-4C8B-8E49-0750A4D788AE}" srcOrd="0" destOrd="0" presId="urn:microsoft.com/office/officeart/2005/8/layout/StepDownProcess"/>
    <dgm:cxn modelId="{4C77B7D6-FBCE-41E1-89A9-3C66AEFF031D}" srcId="{0CD79A10-C2E8-4EB4-AA1D-F8CDE825F981}" destId="{F4389A7C-B931-47ED-BB1E-0E9F6B26F6F5}" srcOrd="1" destOrd="0" parTransId="{F4DF7004-BFE7-4902-BEE8-B163D173D613}" sibTransId="{2F034605-2EE9-4B61-A22E-BA690965F036}"/>
    <dgm:cxn modelId="{665F67DD-AD7B-465E-8E13-B70B30707F96}" type="presOf" srcId="{6D37E039-8DDB-4578-B985-6EC547A20D3C}" destId="{7999D31A-CDA8-4990-88C6-99C44E28C68F}" srcOrd="0" destOrd="0" presId="urn:microsoft.com/office/officeart/2005/8/layout/StepDownProcess"/>
    <dgm:cxn modelId="{C5FDF6F8-9C0D-46E1-9D15-86E38BFAFF3B}" type="presOf" srcId="{0CD79A10-C2E8-4EB4-AA1D-F8CDE825F981}" destId="{C117B37A-F3B4-4022-A73C-DE0FCA1A60A6}" srcOrd="0" destOrd="0" presId="urn:microsoft.com/office/officeart/2005/8/layout/StepDownProcess"/>
    <dgm:cxn modelId="{E9D3F4FF-763E-4636-8E5F-59747B0900AC}" srcId="{0CD79A10-C2E8-4EB4-AA1D-F8CDE825F981}" destId="{9507C339-19DB-4AA9-BA3E-A27BCEC25151}" srcOrd="0" destOrd="0" parTransId="{250E7A4C-CEA4-47FB-AB63-1F1784CCB0DF}" sibTransId="{C09BC7BC-4422-43EB-A08C-1ECEFBB64D5C}"/>
    <dgm:cxn modelId="{F17E6B4D-C6F1-4B14-9342-5A533E700D41}" type="presParOf" srcId="{D33D5C3C-6157-4074-A843-4F263A5277A5}" destId="{A29870E4-9F60-4F5B-AB0A-3FF0CEAD8270}" srcOrd="0" destOrd="0" presId="urn:microsoft.com/office/officeart/2005/8/layout/StepDownProcess"/>
    <dgm:cxn modelId="{27FF1342-07DA-48D9-954D-B9778CF4AEF5}" type="presParOf" srcId="{A29870E4-9F60-4F5B-AB0A-3FF0CEAD8270}" destId="{5B028B1C-3149-4434-B8B4-260044238CD4}" srcOrd="0" destOrd="0" presId="urn:microsoft.com/office/officeart/2005/8/layout/StepDownProcess"/>
    <dgm:cxn modelId="{18E84F34-2D9C-4D90-AB55-98DA2D8DD0E4}" type="presParOf" srcId="{A29870E4-9F60-4F5B-AB0A-3FF0CEAD8270}" destId="{2D8DE532-6988-4D54-A5F8-309ACA6A3D78}" srcOrd="1" destOrd="0" presId="urn:microsoft.com/office/officeart/2005/8/layout/StepDownProcess"/>
    <dgm:cxn modelId="{144C829C-F0B9-463A-BA34-FC33B61060BA}" type="presParOf" srcId="{A29870E4-9F60-4F5B-AB0A-3FF0CEAD8270}" destId="{7999D31A-CDA8-4990-88C6-99C44E28C68F}" srcOrd="2" destOrd="0" presId="urn:microsoft.com/office/officeart/2005/8/layout/StepDownProcess"/>
    <dgm:cxn modelId="{FB2E27FA-1C34-4733-A7D3-AEFB5AD70D69}" type="presParOf" srcId="{D33D5C3C-6157-4074-A843-4F263A5277A5}" destId="{8CF23030-9527-4A6A-A466-50AE857B96AB}" srcOrd="1" destOrd="0" presId="urn:microsoft.com/office/officeart/2005/8/layout/StepDownProcess"/>
    <dgm:cxn modelId="{5DDAB8AD-5FC8-4B4B-8712-FB312F92EF94}" type="presParOf" srcId="{D33D5C3C-6157-4074-A843-4F263A5277A5}" destId="{15E970A3-46D9-453A-87D2-9B5F71F995B9}" srcOrd="2" destOrd="0" presId="urn:microsoft.com/office/officeart/2005/8/layout/StepDownProcess"/>
    <dgm:cxn modelId="{A6635E2A-4841-4E7B-B884-AF2828126F16}" type="presParOf" srcId="{15E970A3-46D9-453A-87D2-9B5F71F995B9}" destId="{8C7B3CCF-304F-44C8-87D5-C18BCDDC91D8}" srcOrd="0" destOrd="0" presId="urn:microsoft.com/office/officeart/2005/8/layout/StepDownProcess"/>
    <dgm:cxn modelId="{C8B4F7F5-C001-4DCA-AA6A-8B5243473268}" type="presParOf" srcId="{15E970A3-46D9-453A-87D2-9B5F71F995B9}" destId="{174F3429-FDA0-4F49-B0AC-D04E18BFC1FB}" srcOrd="1" destOrd="0" presId="urn:microsoft.com/office/officeart/2005/8/layout/StepDownProcess"/>
    <dgm:cxn modelId="{633711F7-6117-4901-B173-44E9FF1CC681}" type="presParOf" srcId="{15E970A3-46D9-453A-87D2-9B5F71F995B9}" destId="{8BC4EB8F-2BD5-46D4-81CD-B29C25F7CA22}" srcOrd="2" destOrd="0" presId="urn:microsoft.com/office/officeart/2005/8/layout/StepDownProcess"/>
    <dgm:cxn modelId="{BD2BBC60-4363-46B0-861A-8193A1B2A7AC}" type="presParOf" srcId="{D33D5C3C-6157-4074-A843-4F263A5277A5}" destId="{517C40B5-F0D1-4F6C-8B30-801FF397753B}" srcOrd="3" destOrd="0" presId="urn:microsoft.com/office/officeart/2005/8/layout/StepDownProcess"/>
    <dgm:cxn modelId="{B3504AB1-F513-412A-966D-5702410DD60F}" type="presParOf" srcId="{D33D5C3C-6157-4074-A843-4F263A5277A5}" destId="{2E99FA10-FA7E-4DF4-9AD7-5B82C726CC02}" srcOrd="4" destOrd="0" presId="urn:microsoft.com/office/officeart/2005/8/layout/StepDownProcess"/>
    <dgm:cxn modelId="{51433C03-288E-46C0-8EA3-8C1945996640}" type="presParOf" srcId="{2E99FA10-FA7E-4DF4-9AD7-5B82C726CC02}" destId="{C117B37A-F3B4-4022-A73C-DE0FCA1A60A6}" srcOrd="0" destOrd="0" presId="urn:microsoft.com/office/officeart/2005/8/layout/StepDownProcess"/>
    <dgm:cxn modelId="{8BA2316D-987A-45F2-BA01-43B9CC8AC7C7}" type="presParOf" srcId="{2E99FA10-FA7E-4DF4-9AD7-5B82C726CC02}" destId="{778FEC31-142E-4C8B-8E49-0750A4D788A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28B1C-3149-4434-B8B4-260044238CD4}">
      <dsp:nvSpPr>
        <dsp:cNvPr id="0" name=""/>
        <dsp:cNvSpPr/>
      </dsp:nvSpPr>
      <dsp:spPr>
        <a:xfrm rot="5400000">
          <a:off x="200881" y="1320357"/>
          <a:ext cx="756170" cy="860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DE532-6988-4D54-A5F8-309ACA6A3D78}">
      <dsp:nvSpPr>
        <dsp:cNvPr id="0" name=""/>
        <dsp:cNvSpPr/>
      </dsp:nvSpPr>
      <dsp:spPr>
        <a:xfrm>
          <a:off x="541" y="482127"/>
          <a:ext cx="1272945" cy="89102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LA-Druckerhöhung</a:t>
          </a:r>
        </a:p>
      </dsp:txBody>
      <dsp:txXfrm>
        <a:off x="44045" y="525631"/>
        <a:ext cx="1185937" cy="804012"/>
      </dsp:txXfrm>
    </dsp:sp>
    <dsp:sp modelId="{7999D31A-CDA8-4990-88C6-99C44E28C68F}">
      <dsp:nvSpPr>
        <dsp:cNvPr id="0" name=""/>
        <dsp:cNvSpPr/>
      </dsp:nvSpPr>
      <dsp:spPr>
        <a:xfrm>
          <a:off x="1273487" y="567106"/>
          <a:ext cx="925819" cy="72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de-DE" sz="800" kern="1200"/>
            <a:t>Links atrialer Druck</a:t>
          </a:r>
        </a:p>
      </dsp:txBody>
      <dsp:txXfrm>
        <a:off x="1273487" y="567106"/>
        <a:ext cx="925819" cy="720161"/>
      </dsp:txXfrm>
    </dsp:sp>
    <dsp:sp modelId="{8C7B3CCF-304F-44C8-87D5-C18BCDDC91D8}">
      <dsp:nvSpPr>
        <dsp:cNvPr id="0" name=""/>
        <dsp:cNvSpPr/>
      </dsp:nvSpPr>
      <dsp:spPr>
        <a:xfrm rot="5400000">
          <a:off x="1256287" y="2321266"/>
          <a:ext cx="756170" cy="860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F3429-FDA0-4F49-B0AC-D04E18BFC1FB}">
      <dsp:nvSpPr>
        <dsp:cNvPr id="0" name=""/>
        <dsp:cNvSpPr/>
      </dsp:nvSpPr>
      <dsp:spPr>
        <a:xfrm>
          <a:off x="1055948" y="1483037"/>
          <a:ext cx="1272945" cy="891020"/>
        </a:xfrm>
        <a:prstGeom prst="roundRect">
          <a:avLst>
            <a:gd name="adj" fmla="val 16670"/>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LA-Dilatation</a:t>
          </a:r>
        </a:p>
      </dsp:txBody>
      <dsp:txXfrm>
        <a:off x="1099452" y="1526541"/>
        <a:ext cx="1185937" cy="804012"/>
      </dsp:txXfrm>
    </dsp:sp>
    <dsp:sp modelId="{8BC4EB8F-2BD5-46D4-81CD-B29C25F7CA22}">
      <dsp:nvSpPr>
        <dsp:cNvPr id="0" name=""/>
        <dsp:cNvSpPr/>
      </dsp:nvSpPr>
      <dsp:spPr>
        <a:xfrm>
          <a:off x="2328894" y="1568016"/>
          <a:ext cx="925819" cy="72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de-DE" sz="800" kern="1200"/>
            <a:t>Vorübergehend Zunahme der Kontraktion über  Frank Starling Mechanismus</a:t>
          </a:r>
        </a:p>
      </dsp:txBody>
      <dsp:txXfrm>
        <a:off x="2328894" y="1568016"/>
        <a:ext cx="925819" cy="720161"/>
      </dsp:txXfrm>
    </dsp:sp>
    <dsp:sp modelId="{C117B37A-F3B4-4022-A73C-DE0FCA1A60A6}">
      <dsp:nvSpPr>
        <dsp:cNvPr id="0" name=""/>
        <dsp:cNvSpPr/>
      </dsp:nvSpPr>
      <dsp:spPr>
        <a:xfrm>
          <a:off x="2111355" y="2483947"/>
          <a:ext cx="1272945" cy="89102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LA-Dysfunktion</a:t>
          </a:r>
        </a:p>
      </dsp:txBody>
      <dsp:txXfrm>
        <a:off x="2154859" y="2527451"/>
        <a:ext cx="1185937" cy="804012"/>
      </dsp:txXfrm>
    </dsp:sp>
    <dsp:sp modelId="{778FEC31-142E-4C8B-8E49-0750A4D788AE}">
      <dsp:nvSpPr>
        <dsp:cNvPr id="0" name=""/>
        <dsp:cNvSpPr/>
      </dsp:nvSpPr>
      <dsp:spPr>
        <a:xfrm>
          <a:off x="3384300" y="2568926"/>
          <a:ext cx="925819" cy="72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de-DE" sz="900" kern="1200"/>
            <a:t>Fibrososierung durch </a:t>
          </a:r>
        </a:p>
        <a:p>
          <a:pPr marL="57150" lvl="1" indent="-57150" algn="l" defTabSz="400050">
            <a:lnSpc>
              <a:spcPct val="90000"/>
            </a:lnSpc>
            <a:spcBef>
              <a:spcPct val="0"/>
            </a:spcBef>
            <a:spcAft>
              <a:spcPct val="15000"/>
            </a:spcAft>
            <a:buChar char="•"/>
          </a:pPr>
          <a:r>
            <a:rPr lang="de-DE" sz="900" kern="1200"/>
            <a:t>Remodelling-prozesse</a:t>
          </a:r>
        </a:p>
      </dsp:txBody>
      <dsp:txXfrm>
        <a:off x="3384300" y="2568926"/>
        <a:ext cx="925819" cy="72016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lvl1pPr>
              <a:defRPr sz="1300" b="0">
                <a:solidFill>
                  <a:schemeClr val="tx1"/>
                </a:solidFill>
                <a:latin typeface="Arial" charset="0"/>
              </a:defRPr>
            </a:lvl1pPr>
          </a:lstStyle>
          <a:p>
            <a:pPr>
              <a:defRPr/>
            </a:pPr>
            <a:endParaRPr lang="de-DE" altLang="de-DE" dirty="0"/>
          </a:p>
        </p:txBody>
      </p:sp>
      <p:sp>
        <p:nvSpPr>
          <p:cNvPr id="5123" name="Rectangle 3"/>
          <p:cNvSpPr>
            <a:spLocks noGrp="1" noChangeArrowheads="1"/>
          </p:cNvSpPr>
          <p:nvPr>
            <p:ph type="dt" sz="quarter" idx="1"/>
          </p:nvPr>
        </p:nvSpPr>
        <p:spPr bwMode="auto">
          <a:xfrm>
            <a:off x="4023992" y="0"/>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lvl1pPr algn="r">
              <a:defRPr sz="1300" b="0">
                <a:solidFill>
                  <a:schemeClr val="tx1"/>
                </a:solidFill>
                <a:latin typeface="Arial" charset="0"/>
              </a:defRPr>
            </a:lvl1pPr>
          </a:lstStyle>
          <a:p>
            <a:pPr>
              <a:defRPr/>
            </a:pPr>
            <a:fld id="{8AF6D046-E9E2-45C3-B34E-595861DC87A9}" type="datetime1">
              <a:rPr lang="de-DE" altLang="de-DE"/>
              <a:pPr>
                <a:defRPr/>
              </a:pPr>
              <a:t>19.10.2018</a:t>
            </a:fld>
            <a:endParaRPr lang="de-DE" altLang="de-DE" dirty="0"/>
          </a:p>
        </p:txBody>
      </p:sp>
      <p:sp>
        <p:nvSpPr>
          <p:cNvPr id="5124" name="Rectangle 4"/>
          <p:cNvSpPr>
            <a:spLocks noGrp="1" noChangeArrowheads="1"/>
          </p:cNvSpPr>
          <p:nvPr>
            <p:ph type="ftr" sz="quarter" idx="2"/>
          </p:nvPr>
        </p:nvSpPr>
        <p:spPr bwMode="auto">
          <a:xfrm>
            <a:off x="0" y="9721106"/>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b" anchorCtr="0" compatLnSpc="1">
            <a:prstTxWarp prst="textNoShape">
              <a:avLst/>
            </a:prstTxWarp>
          </a:bodyPr>
          <a:lstStyle>
            <a:lvl1pPr>
              <a:defRPr sz="1300" b="0">
                <a:solidFill>
                  <a:schemeClr val="tx1"/>
                </a:solidFill>
                <a:latin typeface="Arial" charset="0"/>
              </a:defRPr>
            </a:lvl1pPr>
          </a:lstStyle>
          <a:p>
            <a:pPr>
              <a:defRPr/>
            </a:pPr>
            <a:endParaRPr lang="de-DE" altLang="de-DE" dirty="0"/>
          </a:p>
        </p:txBody>
      </p:sp>
      <p:sp>
        <p:nvSpPr>
          <p:cNvPr id="5125" name="Rectangle 5"/>
          <p:cNvSpPr>
            <a:spLocks noGrp="1" noChangeArrowheads="1"/>
          </p:cNvSpPr>
          <p:nvPr>
            <p:ph type="sldNum" sz="quarter" idx="3"/>
          </p:nvPr>
        </p:nvSpPr>
        <p:spPr bwMode="auto">
          <a:xfrm>
            <a:off x="4023992" y="9721106"/>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b" anchorCtr="0" compatLnSpc="1">
            <a:prstTxWarp prst="textNoShape">
              <a:avLst/>
            </a:prstTxWarp>
          </a:bodyPr>
          <a:lstStyle>
            <a:lvl1pPr algn="r">
              <a:defRPr sz="1300" b="0">
                <a:solidFill>
                  <a:schemeClr val="tx1"/>
                </a:solidFill>
              </a:defRPr>
            </a:lvl1pPr>
          </a:lstStyle>
          <a:p>
            <a:fld id="{D16F5369-2BA7-4F47-A64E-89D745E95845}" type="slidenum">
              <a:rPr lang="de-DE" altLang="de-DE"/>
              <a:pPr/>
              <a:t>‹Nr.›</a:t>
            </a:fld>
            <a:endParaRPr lang="de-DE" altLang="de-DE" dirty="0"/>
          </a:p>
        </p:txBody>
      </p:sp>
    </p:spTree>
    <p:extLst>
      <p:ext uri="{BB962C8B-B14F-4D97-AF65-F5344CB8AC3E}">
        <p14:creationId xmlns:p14="http://schemas.microsoft.com/office/powerpoint/2010/main" val="383573234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lvl1pPr>
              <a:defRPr sz="1300" b="0">
                <a:solidFill>
                  <a:schemeClr val="tx1"/>
                </a:solidFill>
                <a:latin typeface="Arial" charset="0"/>
              </a:defRPr>
            </a:lvl1pPr>
          </a:lstStyle>
          <a:p>
            <a:pPr>
              <a:defRPr/>
            </a:pPr>
            <a:endParaRPr lang="de-DE" altLang="de-DE" dirty="0"/>
          </a:p>
        </p:txBody>
      </p:sp>
      <p:sp>
        <p:nvSpPr>
          <p:cNvPr id="78851" name="Rectangle 3"/>
          <p:cNvSpPr>
            <a:spLocks noGrp="1" noChangeArrowheads="1"/>
          </p:cNvSpPr>
          <p:nvPr>
            <p:ph type="dt" idx="1"/>
          </p:nvPr>
        </p:nvSpPr>
        <p:spPr bwMode="auto">
          <a:xfrm>
            <a:off x="4023992" y="0"/>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lvl1pPr algn="r">
              <a:defRPr sz="1300" b="0">
                <a:solidFill>
                  <a:schemeClr val="tx1"/>
                </a:solidFill>
                <a:latin typeface="Arial" charset="0"/>
              </a:defRPr>
            </a:lvl1pPr>
          </a:lstStyle>
          <a:p>
            <a:pPr>
              <a:defRPr/>
            </a:pPr>
            <a:fld id="{14DD1270-5608-46E1-AD6D-BD77DF82FCEA}" type="datetime1">
              <a:rPr lang="de-DE" altLang="de-DE"/>
              <a:pPr>
                <a:defRPr/>
              </a:pPr>
              <a:t>19.10.2018</a:t>
            </a:fld>
            <a:endParaRPr lang="de-DE" altLang="de-DE" dirty="0"/>
          </a:p>
        </p:txBody>
      </p:sp>
      <p:sp>
        <p:nvSpPr>
          <p:cNvPr id="7172" name="Rectangle 4"/>
          <p:cNvSpPr>
            <a:spLocks noGrp="1" noRot="1" noChangeAspect="1" noChangeArrowheads="1" noTextEdit="1"/>
          </p:cNvSpPr>
          <p:nvPr>
            <p:ph type="sldImg" idx="2"/>
          </p:nvPr>
        </p:nvSpPr>
        <p:spPr bwMode="auto">
          <a:xfrm>
            <a:off x="781050" y="768350"/>
            <a:ext cx="5541963"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710407" y="4861441"/>
            <a:ext cx="568325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78854" name="Rectangle 6"/>
          <p:cNvSpPr>
            <a:spLocks noGrp="1" noChangeArrowheads="1"/>
          </p:cNvSpPr>
          <p:nvPr>
            <p:ph type="ftr" sz="quarter" idx="4"/>
          </p:nvPr>
        </p:nvSpPr>
        <p:spPr bwMode="auto">
          <a:xfrm>
            <a:off x="0" y="9721106"/>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b" anchorCtr="0" compatLnSpc="1">
            <a:prstTxWarp prst="textNoShape">
              <a:avLst/>
            </a:prstTxWarp>
          </a:bodyPr>
          <a:lstStyle>
            <a:lvl1pPr>
              <a:defRPr sz="1300" b="0">
                <a:solidFill>
                  <a:schemeClr val="tx1"/>
                </a:solidFill>
                <a:latin typeface="Arial" charset="0"/>
              </a:defRPr>
            </a:lvl1pPr>
          </a:lstStyle>
          <a:p>
            <a:pPr>
              <a:defRPr/>
            </a:pPr>
            <a:endParaRPr lang="de-DE" altLang="de-DE" dirty="0"/>
          </a:p>
        </p:txBody>
      </p:sp>
      <p:sp>
        <p:nvSpPr>
          <p:cNvPr id="78855" name="Rectangle 7"/>
          <p:cNvSpPr>
            <a:spLocks noGrp="1" noChangeArrowheads="1"/>
          </p:cNvSpPr>
          <p:nvPr>
            <p:ph type="sldNum" sz="quarter" idx="5"/>
          </p:nvPr>
        </p:nvSpPr>
        <p:spPr bwMode="auto">
          <a:xfrm>
            <a:off x="4023992" y="9721106"/>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b" anchorCtr="0" compatLnSpc="1">
            <a:prstTxWarp prst="textNoShape">
              <a:avLst/>
            </a:prstTxWarp>
          </a:bodyPr>
          <a:lstStyle>
            <a:lvl1pPr algn="r">
              <a:defRPr sz="1300" b="0">
                <a:solidFill>
                  <a:schemeClr val="tx1"/>
                </a:solidFill>
              </a:defRPr>
            </a:lvl1pPr>
          </a:lstStyle>
          <a:p>
            <a:fld id="{49C627A5-B0A6-483E-84F3-0D5176B34ADB}" type="slidenum">
              <a:rPr lang="de-DE" altLang="de-DE"/>
              <a:pPr/>
              <a:t>‹Nr.›</a:t>
            </a:fld>
            <a:endParaRPr lang="de-DE" altLang="de-DE" dirty="0"/>
          </a:p>
        </p:txBody>
      </p:sp>
    </p:spTree>
    <p:extLst>
      <p:ext uri="{BB962C8B-B14F-4D97-AF65-F5344CB8AC3E}">
        <p14:creationId xmlns:p14="http://schemas.microsoft.com/office/powerpoint/2010/main" val="265100367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ptodate.com/contents/medical-management-of-asymptomatic-aortic-stenosis-in-adults?sectionName=ATRIAL+FIBRILLATION&amp;topicRef=908&amp;anchor=H17&amp;source=see_link#H17"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uptodate.com/contents/atrial-fibrillation-risk-of-embolization?sectionName=OPTIONS+FOR+ESTIMATING+RISK+IN+THE+INDIVIDUAL+PATIENT&amp;topicRef=908&amp;anchor=H14&amp;source=see_link#H14" TargetMode="External"/><Relationship Id="rId5" Type="http://schemas.openxmlformats.org/officeDocument/2006/relationships/hyperlink" Target="https://www.uptodate.com/contents/role-of-echocardiography-in-atrial-fibrillation/abstract/14" TargetMode="External"/><Relationship Id="rId4" Type="http://schemas.openxmlformats.org/officeDocument/2006/relationships/hyperlink" Target="https://www.uptodate.com/contents/image?imageKey=CARD/70244&amp;topicKey=CARD/908&amp;source=see_link"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Nicht so erfreuliches Thema…</a:t>
            </a:r>
          </a:p>
        </p:txBody>
      </p:sp>
      <p:sp>
        <p:nvSpPr>
          <p:cNvPr id="4" name="Datumsplatzhalter 3"/>
          <p:cNvSpPr>
            <a:spLocks noGrp="1"/>
          </p:cNvSpPr>
          <p:nvPr>
            <p:ph type="dt" idx="10"/>
          </p:nvPr>
        </p:nvSpPr>
        <p:spPr/>
        <p:txBody>
          <a:bodyPr/>
          <a:lstStyle/>
          <a:p>
            <a:pPr>
              <a:defRPr/>
            </a:pPr>
            <a:fld id="{14DD1270-5608-46E1-AD6D-BD77DF82FCEA}" type="datetime1">
              <a:rPr lang="de-DE" altLang="de-DE" smtClean="0"/>
              <a:pPr>
                <a:defRPr/>
              </a:pPr>
              <a:t>19.10.2018</a:t>
            </a:fld>
            <a:endParaRPr lang="de-DE" altLang="de-DE"/>
          </a:p>
        </p:txBody>
      </p:sp>
      <p:sp>
        <p:nvSpPr>
          <p:cNvPr id="5" name="Fußzeilenplatzhalter 4"/>
          <p:cNvSpPr>
            <a:spLocks noGrp="1"/>
          </p:cNvSpPr>
          <p:nvPr>
            <p:ph type="ftr" sz="quarter" idx="11"/>
          </p:nvPr>
        </p:nvSpPr>
        <p:spPr/>
        <p:txBody>
          <a:bodyPr/>
          <a:lstStyle/>
          <a:p>
            <a:pPr>
              <a:defRPr/>
            </a:pPr>
            <a:endParaRPr lang="de-DE" altLang="de-DE"/>
          </a:p>
        </p:txBody>
      </p:sp>
      <p:sp>
        <p:nvSpPr>
          <p:cNvPr id="6" name="Foliennummernplatzhalter 5"/>
          <p:cNvSpPr>
            <a:spLocks noGrp="1"/>
          </p:cNvSpPr>
          <p:nvPr>
            <p:ph type="sldNum" sz="quarter" idx="12"/>
          </p:nvPr>
        </p:nvSpPr>
        <p:spPr/>
        <p:txBody>
          <a:bodyPr/>
          <a:lstStyle/>
          <a:p>
            <a:fld id="{49C627A5-B0A6-483E-84F3-0D5176B34ADB}" type="slidenum">
              <a:rPr lang="de-DE" altLang="de-DE" smtClean="0"/>
              <a:pPr/>
              <a:t>2</a:t>
            </a:fld>
            <a:endParaRPr lang="de-DE" altLang="de-DE"/>
          </a:p>
        </p:txBody>
      </p:sp>
    </p:spTree>
    <p:extLst>
      <p:ext uri="{BB962C8B-B14F-4D97-AF65-F5344CB8AC3E}">
        <p14:creationId xmlns:p14="http://schemas.microsoft.com/office/powerpoint/2010/main" val="221165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fld id="{14DD1270-5608-46E1-AD6D-BD77DF82FCEA}" type="datetime1">
              <a:rPr lang="de-DE" altLang="de-DE" smtClean="0"/>
              <a:pPr>
                <a:defRPr/>
              </a:pPr>
              <a:t>19.10.2018</a:t>
            </a:fld>
            <a:endParaRPr lang="de-DE" altLang="de-DE" dirty="0"/>
          </a:p>
        </p:txBody>
      </p:sp>
      <p:sp>
        <p:nvSpPr>
          <p:cNvPr id="5" name="Fußzeilenplatzhalter 4"/>
          <p:cNvSpPr>
            <a:spLocks noGrp="1"/>
          </p:cNvSpPr>
          <p:nvPr>
            <p:ph type="ftr" sz="quarter" idx="11"/>
          </p:nvPr>
        </p:nvSpPr>
        <p:spPr/>
        <p:txBody>
          <a:bodyPr/>
          <a:lstStyle/>
          <a:p>
            <a:pPr>
              <a:defRPr/>
            </a:pPr>
            <a:endParaRPr lang="de-DE" altLang="de-DE" dirty="0"/>
          </a:p>
        </p:txBody>
      </p:sp>
      <p:sp>
        <p:nvSpPr>
          <p:cNvPr id="6" name="Foliennummernplatzhalter 5"/>
          <p:cNvSpPr>
            <a:spLocks noGrp="1"/>
          </p:cNvSpPr>
          <p:nvPr>
            <p:ph type="sldNum" sz="quarter" idx="12"/>
          </p:nvPr>
        </p:nvSpPr>
        <p:spPr/>
        <p:txBody>
          <a:bodyPr/>
          <a:lstStyle/>
          <a:p>
            <a:fld id="{49C627A5-B0A6-483E-84F3-0D5176B34ADB}" type="slidenum">
              <a:rPr lang="de-DE" altLang="de-DE" smtClean="0"/>
              <a:pPr/>
              <a:t>22</a:t>
            </a:fld>
            <a:endParaRPr lang="de-DE" altLang="de-DE" dirty="0"/>
          </a:p>
        </p:txBody>
      </p:sp>
    </p:spTree>
    <p:extLst>
      <p:ext uri="{BB962C8B-B14F-4D97-AF65-F5344CB8AC3E}">
        <p14:creationId xmlns:p14="http://schemas.microsoft.com/office/powerpoint/2010/main" val="222472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Measured in the apical fourchamber view at end-systole, on the frame just prior to tricuspid valve opening, by tracing the RA blood-tissue interface, excluding the area under the tricuspid valve annulus.</a:t>
            </a:r>
          </a:p>
          <a:p>
            <a:endParaRPr lang="de-DE" dirty="0"/>
          </a:p>
        </p:txBody>
      </p:sp>
      <p:sp>
        <p:nvSpPr>
          <p:cNvPr id="4" name="Datumsplatzhalter 3"/>
          <p:cNvSpPr>
            <a:spLocks noGrp="1"/>
          </p:cNvSpPr>
          <p:nvPr>
            <p:ph type="dt" idx="10"/>
          </p:nvPr>
        </p:nvSpPr>
        <p:spPr/>
        <p:txBody>
          <a:bodyPr/>
          <a:lstStyle/>
          <a:p>
            <a:pPr>
              <a:defRPr/>
            </a:pPr>
            <a:fld id="{14DD1270-5608-46E1-AD6D-BD77DF82FCEA}" type="datetime1">
              <a:rPr lang="de-DE" altLang="de-DE" smtClean="0"/>
              <a:pPr>
                <a:defRPr/>
              </a:pPr>
              <a:t>19.10.2018</a:t>
            </a:fld>
            <a:endParaRPr lang="de-DE" altLang="de-DE" dirty="0"/>
          </a:p>
        </p:txBody>
      </p:sp>
      <p:sp>
        <p:nvSpPr>
          <p:cNvPr id="5" name="Fußzeilenplatzhalter 4"/>
          <p:cNvSpPr>
            <a:spLocks noGrp="1"/>
          </p:cNvSpPr>
          <p:nvPr>
            <p:ph type="ftr" sz="quarter" idx="11"/>
          </p:nvPr>
        </p:nvSpPr>
        <p:spPr/>
        <p:txBody>
          <a:bodyPr/>
          <a:lstStyle/>
          <a:p>
            <a:pPr>
              <a:defRPr/>
            </a:pPr>
            <a:endParaRPr lang="de-DE" altLang="de-DE" dirty="0"/>
          </a:p>
        </p:txBody>
      </p:sp>
      <p:sp>
        <p:nvSpPr>
          <p:cNvPr id="6" name="Foliennummernplatzhalter 5"/>
          <p:cNvSpPr>
            <a:spLocks noGrp="1"/>
          </p:cNvSpPr>
          <p:nvPr>
            <p:ph type="sldNum" sz="quarter" idx="12"/>
          </p:nvPr>
        </p:nvSpPr>
        <p:spPr/>
        <p:txBody>
          <a:bodyPr/>
          <a:lstStyle/>
          <a:p>
            <a:fld id="{49C627A5-B0A6-483E-84F3-0D5176B34ADB}" type="slidenum">
              <a:rPr lang="de-DE" altLang="de-DE" smtClean="0"/>
              <a:pPr/>
              <a:t>23</a:t>
            </a:fld>
            <a:endParaRPr lang="de-DE" altLang="de-DE" dirty="0"/>
          </a:p>
        </p:txBody>
      </p:sp>
    </p:spTree>
    <p:extLst>
      <p:ext uri="{BB962C8B-B14F-4D97-AF65-F5344CB8AC3E}">
        <p14:creationId xmlns:p14="http://schemas.microsoft.com/office/powerpoint/2010/main" val="23916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2D volumetric measurements are usually based on tracings of the blood-tissue interface on the apical four-chamber view. At the tricuspid valve level, the contour is closed by connecting the two opposite sections of the tricuspid ring with a straight line. Volumes can be computed by using either the single plane area-length:</a:t>
            </a:r>
          </a:p>
          <a:p>
            <a:r>
              <a:rPr lang="en-US" dirty="0"/>
              <a:t>8</a:t>
            </a:r>
          </a:p>
          <a:p>
            <a:r>
              <a:rPr lang="en-US" dirty="0"/>
              <a:t>3p</a:t>
            </a:r>
          </a:p>
          <a:p>
            <a:r>
              <a:rPr lang="en-US" dirty="0"/>
              <a:t>" ðAÞ2 L</a:t>
            </a:r>
          </a:p>
          <a:p>
            <a:r>
              <a:rPr lang="en-US" dirty="0"/>
              <a:t>#</a:t>
            </a:r>
          </a:p>
          <a:p>
            <a:r>
              <a:rPr lang="en-US" dirty="0"/>
              <a:t>or the disks summation technique. 3D data sets are usually obtained from the apical approach using a full-volume acquisition</a:t>
            </a:r>
          </a:p>
        </p:txBody>
      </p:sp>
      <p:sp>
        <p:nvSpPr>
          <p:cNvPr id="4" name="Foliennummernplatzhalter 3"/>
          <p:cNvSpPr>
            <a:spLocks noGrp="1"/>
          </p:cNvSpPr>
          <p:nvPr>
            <p:ph type="sldNum" sz="quarter" idx="10"/>
          </p:nvPr>
        </p:nvSpPr>
        <p:spPr/>
        <p:txBody>
          <a:bodyPr/>
          <a:lstStyle/>
          <a:p>
            <a:fld id="{EE623AEF-06A9-470A-8810-A647E8F73B3F}" type="slidenum">
              <a:rPr lang="de-DE" smtClean="0"/>
              <a:t>24</a:t>
            </a:fld>
            <a:endParaRPr lang="de-DE" dirty="0"/>
          </a:p>
        </p:txBody>
      </p:sp>
    </p:spTree>
    <p:extLst>
      <p:ext uri="{BB962C8B-B14F-4D97-AF65-F5344CB8AC3E}">
        <p14:creationId xmlns:p14="http://schemas.microsoft.com/office/powerpoint/2010/main" val="46175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623AEF-06A9-470A-8810-A647E8F73B3F}" type="slidenum">
              <a:rPr lang="de-DE" smtClean="0"/>
              <a:t>25</a:t>
            </a:fld>
            <a:endParaRPr lang="de-DE" dirty="0"/>
          </a:p>
        </p:txBody>
      </p:sp>
    </p:spTree>
    <p:extLst>
      <p:ext uri="{BB962C8B-B14F-4D97-AF65-F5344CB8AC3E}">
        <p14:creationId xmlns:p14="http://schemas.microsoft.com/office/powerpoint/2010/main" val="889464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the subcostal view with the patient in the supine position at 1.0 to 2.0 cm from the junction with the right atrium, using the long-axis view. For accuracy, this measurement should be made perpendicular to the IVC long axis. The diameter ofthe IVC decreases in response to inspiration when the negative intrathoracic pressure leads to an increase in RV filling from the systemic veins. The diameter of the IVC and the percentage decrease in the diameter during inspiration correlate with RA pressure. The relationship may be quantified as the collapsibility index.198 Evaluation of the inspiratory response often requires a brief sniff, as normal inspiration may not elicit this response.</a:t>
            </a:r>
          </a:p>
          <a:p>
            <a:r>
              <a:rPr lang="en-US" dirty="0"/>
              <a:t>For simplicity and uniformity of reporting, specific values of RA pressure, rather than ranges, should be used in the determination of systolic pulmonary artery pressure. IVC diameter &lt; 2.1 cm that collapses &gt;50% with a sniff suggests normal RA pressure of 3 mm Hg (range, 0–5 mm Hg), whereas IVC diameter &gt; 2.1 cm that collapses &lt; 50% with a sniff suggests high RA pressure of 15 mm Hg (range, 10–20 mm Hg).199 In scenarios in which IVC diameter and collapse do not fit this paradigm, an intermediate value of 8 mm Hg (range, 5–10 mm Hg) may be used, or, preferably, other indices of RA pressure should be integrated to downgrade or upgrade to the normal or high values of RA pressure. It should be noted that in normal young athletes, the IVC may be dilated in the presence of normal pressure.200,201 In addition, the IVC is commonly dilated and may not collapse in patients on ventilators, so it should not be routinely used in such cases to estimate RA pressure.202 However, IVC diameter measured on TEE at the cavoatrial junction has been successfully used to derive central venous pressure in anesthetized mechanically ventilated patients.203 The use of the IVC size and dynamics is encouraged for estimation of RA pressure. This estimate should be used in estimation of the pulmonary artery pressure on the basis of the tricuspid regurgitant jet velocity, rather than assuming a constant RA pressure for all patients.</a:t>
            </a:r>
          </a:p>
          <a:p>
            <a:endParaRPr lang="de-DE" dirty="0"/>
          </a:p>
        </p:txBody>
      </p:sp>
      <p:sp>
        <p:nvSpPr>
          <p:cNvPr id="4" name="Datumsplatzhalter 3"/>
          <p:cNvSpPr>
            <a:spLocks noGrp="1"/>
          </p:cNvSpPr>
          <p:nvPr>
            <p:ph type="dt" idx="10"/>
          </p:nvPr>
        </p:nvSpPr>
        <p:spPr/>
        <p:txBody>
          <a:bodyPr/>
          <a:lstStyle/>
          <a:p>
            <a:pPr>
              <a:defRPr/>
            </a:pPr>
            <a:fld id="{14DD1270-5608-46E1-AD6D-BD77DF82FCEA}" type="datetime1">
              <a:rPr lang="de-DE" altLang="de-DE" smtClean="0"/>
              <a:pPr>
                <a:defRPr/>
              </a:pPr>
              <a:t>19.10.2018</a:t>
            </a:fld>
            <a:endParaRPr lang="de-DE" altLang="de-DE" dirty="0"/>
          </a:p>
        </p:txBody>
      </p:sp>
      <p:sp>
        <p:nvSpPr>
          <p:cNvPr id="5" name="Fußzeilenplatzhalter 4"/>
          <p:cNvSpPr>
            <a:spLocks noGrp="1"/>
          </p:cNvSpPr>
          <p:nvPr>
            <p:ph type="ftr" sz="quarter" idx="11"/>
          </p:nvPr>
        </p:nvSpPr>
        <p:spPr/>
        <p:txBody>
          <a:bodyPr/>
          <a:lstStyle/>
          <a:p>
            <a:pPr>
              <a:defRPr/>
            </a:pPr>
            <a:endParaRPr lang="de-DE" altLang="de-DE" dirty="0"/>
          </a:p>
        </p:txBody>
      </p:sp>
      <p:sp>
        <p:nvSpPr>
          <p:cNvPr id="6" name="Foliennummernplatzhalter 5"/>
          <p:cNvSpPr>
            <a:spLocks noGrp="1"/>
          </p:cNvSpPr>
          <p:nvPr>
            <p:ph type="sldNum" sz="quarter" idx="12"/>
          </p:nvPr>
        </p:nvSpPr>
        <p:spPr/>
        <p:txBody>
          <a:bodyPr/>
          <a:lstStyle/>
          <a:p>
            <a:fld id="{49C627A5-B0A6-483E-84F3-0D5176B34ADB}" type="slidenum">
              <a:rPr lang="de-DE" altLang="de-DE" smtClean="0"/>
              <a:pPr/>
              <a:t>27</a:t>
            </a:fld>
            <a:endParaRPr lang="de-DE" altLang="de-DE" dirty="0"/>
          </a:p>
        </p:txBody>
      </p:sp>
    </p:spTree>
    <p:extLst>
      <p:ext uri="{BB962C8B-B14F-4D97-AF65-F5344CB8AC3E}">
        <p14:creationId xmlns:p14="http://schemas.microsoft.com/office/powerpoint/2010/main" val="3206276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fld id="{14DD1270-5608-46E1-AD6D-BD77DF82FCEA}" type="datetime1">
              <a:rPr lang="de-DE" altLang="de-DE" smtClean="0"/>
              <a:pPr>
                <a:defRPr/>
              </a:pPr>
              <a:t>19.10.2018</a:t>
            </a:fld>
            <a:endParaRPr lang="de-DE" altLang="de-DE" dirty="0"/>
          </a:p>
        </p:txBody>
      </p:sp>
      <p:sp>
        <p:nvSpPr>
          <p:cNvPr id="5" name="Fußzeilenplatzhalter 4"/>
          <p:cNvSpPr>
            <a:spLocks noGrp="1"/>
          </p:cNvSpPr>
          <p:nvPr>
            <p:ph type="ftr" sz="quarter" idx="11"/>
          </p:nvPr>
        </p:nvSpPr>
        <p:spPr/>
        <p:txBody>
          <a:bodyPr/>
          <a:lstStyle/>
          <a:p>
            <a:pPr>
              <a:defRPr/>
            </a:pPr>
            <a:endParaRPr lang="de-DE" altLang="de-DE" dirty="0"/>
          </a:p>
        </p:txBody>
      </p:sp>
      <p:sp>
        <p:nvSpPr>
          <p:cNvPr id="6" name="Foliennummernplatzhalter 5"/>
          <p:cNvSpPr>
            <a:spLocks noGrp="1"/>
          </p:cNvSpPr>
          <p:nvPr>
            <p:ph type="sldNum" sz="quarter" idx="12"/>
          </p:nvPr>
        </p:nvSpPr>
        <p:spPr/>
        <p:txBody>
          <a:bodyPr/>
          <a:lstStyle/>
          <a:p>
            <a:fld id="{49C627A5-B0A6-483E-84F3-0D5176B34ADB}" type="slidenum">
              <a:rPr lang="de-DE" altLang="de-DE" smtClean="0"/>
              <a:pPr/>
              <a:t>32</a:t>
            </a:fld>
            <a:endParaRPr lang="de-DE" altLang="de-DE" dirty="0"/>
          </a:p>
        </p:txBody>
      </p:sp>
    </p:spTree>
    <p:extLst>
      <p:ext uri="{BB962C8B-B14F-4D97-AF65-F5344CB8AC3E}">
        <p14:creationId xmlns:p14="http://schemas.microsoft.com/office/powerpoint/2010/main" val="114233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An atrial septal aneurysm (ASA) is defined as redundant and mobile interatrial septal tissue in the region of the fossa ovalis with phasic excursion of at least 10 to 15 mm during the cardiorespiratory cycle. ASAs are frequently associated with PFOs and/or atrial septal defects (ASDs).</a:t>
            </a:r>
            <a:endParaRPr lang="de-DE"/>
          </a:p>
        </p:txBody>
      </p:sp>
      <p:sp>
        <p:nvSpPr>
          <p:cNvPr id="4" name="Datumsplatzhalter 3"/>
          <p:cNvSpPr>
            <a:spLocks noGrp="1"/>
          </p:cNvSpPr>
          <p:nvPr>
            <p:ph type="dt" idx="10"/>
          </p:nvPr>
        </p:nvSpPr>
        <p:spPr/>
        <p:txBody>
          <a:bodyPr/>
          <a:lstStyle/>
          <a:p>
            <a:pPr>
              <a:defRPr/>
            </a:pPr>
            <a:fld id="{14DD1270-5608-46E1-AD6D-BD77DF82FCEA}" type="datetime1">
              <a:rPr lang="de-DE" altLang="de-DE" smtClean="0"/>
              <a:pPr>
                <a:defRPr/>
              </a:pPr>
              <a:t>19.10.2018</a:t>
            </a:fld>
            <a:endParaRPr lang="de-DE" altLang="de-DE"/>
          </a:p>
        </p:txBody>
      </p:sp>
      <p:sp>
        <p:nvSpPr>
          <p:cNvPr id="5" name="Fußzeilenplatzhalter 4"/>
          <p:cNvSpPr>
            <a:spLocks noGrp="1"/>
          </p:cNvSpPr>
          <p:nvPr>
            <p:ph type="ftr" sz="quarter" idx="11"/>
          </p:nvPr>
        </p:nvSpPr>
        <p:spPr/>
        <p:txBody>
          <a:bodyPr/>
          <a:lstStyle/>
          <a:p>
            <a:pPr>
              <a:defRPr/>
            </a:pPr>
            <a:endParaRPr lang="de-DE" altLang="de-DE"/>
          </a:p>
        </p:txBody>
      </p:sp>
      <p:sp>
        <p:nvSpPr>
          <p:cNvPr id="6" name="Foliennummernplatzhalter 5"/>
          <p:cNvSpPr>
            <a:spLocks noGrp="1"/>
          </p:cNvSpPr>
          <p:nvPr>
            <p:ph type="sldNum" sz="quarter" idx="12"/>
          </p:nvPr>
        </p:nvSpPr>
        <p:spPr/>
        <p:txBody>
          <a:bodyPr/>
          <a:lstStyle/>
          <a:p>
            <a:fld id="{49C627A5-B0A6-483E-84F3-0D5176B34ADB}" type="slidenum">
              <a:rPr lang="de-DE" altLang="de-DE" smtClean="0"/>
              <a:pPr/>
              <a:t>33</a:t>
            </a:fld>
            <a:endParaRPr lang="de-DE" altLang="de-DE"/>
          </a:p>
        </p:txBody>
      </p:sp>
    </p:spTree>
    <p:extLst>
      <p:ext uri="{BB962C8B-B14F-4D97-AF65-F5344CB8AC3E}">
        <p14:creationId xmlns:p14="http://schemas.microsoft.com/office/powerpoint/2010/main" val="1664017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fld id="{14DD1270-5608-46E1-AD6D-BD77DF82FCEA}" type="datetime1">
              <a:rPr lang="de-DE" altLang="de-DE" smtClean="0"/>
              <a:pPr>
                <a:defRPr/>
              </a:pPr>
              <a:t>19.10.2018</a:t>
            </a:fld>
            <a:endParaRPr lang="de-DE" altLang="de-DE" dirty="0"/>
          </a:p>
        </p:txBody>
      </p:sp>
      <p:sp>
        <p:nvSpPr>
          <p:cNvPr id="5" name="Fußzeilenplatzhalter 4"/>
          <p:cNvSpPr>
            <a:spLocks noGrp="1"/>
          </p:cNvSpPr>
          <p:nvPr>
            <p:ph type="ftr" sz="quarter" idx="11"/>
          </p:nvPr>
        </p:nvSpPr>
        <p:spPr/>
        <p:txBody>
          <a:bodyPr/>
          <a:lstStyle/>
          <a:p>
            <a:pPr>
              <a:defRPr/>
            </a:pPr>
            <a:endParaRPr lang="de-DE" altLang="de-DE" dirty="0"/>
          </a:p>
        </p:txBody>
      </p:sp>
      <p:sp>
        <p:nvSpPr>
          <p:cNvPr id="6" name="Foliennummernplatzhalter 5"/>
          <p:cNvSpPr>
            <a:spLocks noGrp="1"/>
          </p:cNvSpPr>
          <p:nvPr>
            <p:ph type="sldNum" sz="quarter" idx="12"/>
          </p:nvPr>
        </p:nvSpPr>
        <p:spPr/>
        <p:txBody>
          <a:bodyPr/>
          <a:lstStyle/>
          <a:p>
            <a:fld id="{49C627A5-B0A6-483E-84F3-0D5176B34ADB}" type="slidenum">
              <a:rPr lang="de-DE" altLang="de-DE" smtClean="0"/>
              <a:pPr/>
              <a:t>35</a:t>
            </a:fld>
            <a:endParaRPr lang="de-DE" altLang="de-DE" dirty="0"/>
          </a:p>
        </p:txBody>
      </p:sp>
    </p:spTree>
    <p:extLst>
      <p:ext uri="{BB962C8B-B14F-4D97-AF65-F5344CB8AC3E}">
        <p14:creationId xmlns:p14="http://schemas.microsoft.com/office/powerpoint/2010/main" val="245123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TTE is quite useful in the assessment of mitral valve function, which can influence the risk of thrombus formation. As an example, occult mitral stenosis in the adult may initially present with AF, often in the setting of acute thromboembolism. In this setting, long-term anticoagulation with warfarin is indicated even if cardioversion to sinus rhythm is successful. Long-term maintenance of sinus rhythm is unlikely unless the mitral stenosis is corrected (by surgery or percutaneous balloon mitral valvuloplasty).</a:t>
            </a:r>
          </a:p>
          <a:p>
            <a:endParaRPr lang="en-US" dirty="0"/>
          </a:p>
          <a:p>
            <a:r>
              <a:rPr lang="en-US" dirty="0"/>
              <a:t>Left ventricular dysfunction, as determined from the TTE, independently predicts an increased risk of a stroke in patients with AF. </a:t>
            </a:r>
          </a:p>
          <a:p>
            <a:r>
              <a:rPr lang="en-US" dirty="0"/>
              <a:t>Analysis of 1066 patients entered into three prospective clinical trials evaluating the role of anticoagulation in nonvalvular AF (BAATAF, SPINAF, and SPAF) found that, among patients in the placebo or control groups, the incidence of a stroke was 9.3 percent per year in patients with moderate to severe left ventricular dysfunction compared with 4.4 percent per year in those with normal or mildly abnormal left ventricular systolic function (figure 1) [14]. </a:t>
            </a:r>
          </a:p>
          <a:p>
            <a:r>
              <a:rPr lang="en-US" dirty="0"/>
              <a:t>The predictive value of left ventricular dysfunction for thromboembolic risk has been confirmed in many other studies. (See "Atrial fibrillation: Risk of embolization", section on 'Options for estimating risk in the individual patient'.)</a:t>
            </a:r>
          </a:p>
          <a:p>
            <a:endParaRPr lang="de-DE" dirty="0"/>
          </a:p>
        </p:txBody>
      </p:sp>
      <p:sp>
        <p:nvSpPr>
          <p:cNvPr id="4" name="Foliennummernplatzhalter 3"/>
          <p:cNvSpPr>
            <a:spLocks noGrp="1"/>
          </p:cNvSpPr>
          <p:nvPr>
            <p:ph type="sldNum" sz="quarter" idx="10"/>
          </p:nvPr>
        </p:nvSpPr>
        <p:spPr/>
        <p:txBody>
          <a:bodyPr/>
          <a:lstStyle/>
          <a:p>
            <a:fld id="{EE623AEF-06A9-470A-8810-A647E8F73B3F}" type="slidenum">
              <a:rPr lang="de-DE" smtClean="0"/>
              <a:t>5</a:t>
            </a:fld>
            <a:endParaRPr lang="de-DE"/>
          </a:p>
        </p:txBody>
      </p:sp>
    </p:spTree>
    <p:extLst>
      <p:ext uri="{BB962C8B-B14F-4D97-AF65-F5344CB8AC3E}">
        <p14:creationId xmlns:p14="http://schemas.microsoft.com/office/powerpoint/2010/main" val="302895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IMMER BEZUG ZUM ALLTAG</a:t>
            </a:r>
          </a:p>
        </p:txBody>
      </p:sp>
      <p:sp>
        <p:nvSpPr>
          <p:cNvPr id="4" name="Datumsplatzhalter 3"/>
          <p:cNvSpPr>
            <a:spLocks noGrp="1"/>
          </p:cNvSpPr>
          <p:nvPr>
            <p:ph type="dt" idx="10"/>
          </p:nvPr>
        </p:nvSpPr>
        <p:spPr/>
        <p:txBody>
          <a:bodyPr/>
          <a:lstStyle/>
          <a:p>
            <a:pPr>
              <a:defRPr/>
            </a:pPr>
            <a:fld id="{14DD1270-5608-46E1-AD6D-BD77DF82FCEA}" type="datetime1">
              <a:rPr lang="de-DE" altLang="de-DE" smtClean="0"/>
              <a:pPr>
                <a:defRPr/>
              </a:pPr>
              <a:t>19.10.2018</a:t>
            </a:fld>
            <a:endParaRPr lang="de-DE" altLang="de-DE" dirty="0"/>
          </a:p>
        </p:txBody>
      </p:sp>
      <p:sp>
        <p:nvSpPr>
          <p:cNvPr id="5" name="Fußzeilenplatzhalter 4"/>
          <p:cNvSpPr>
            <a:spLocks noGrp="1"/>
          </p:cNvSpPr>
          <p:nvPr>
            <p:ph type="ftr" sz="quarter" idx="11"/>
          </p:nvPr>
        </p:nvSpPr>
        <p:spPr/>
        <p:txBody>
          <a:bodyPr/>
          <a:lstStyle/>
          <a:p>
            <a:pPr>
              <a:defRPr/>
            </a:pPr>
            <a:endParaRPr lang="de-DE" altLang="de-DE" dirty="0"/>
          </a:p>
        </p:txBody>
      </p:sp>
      <p:sp>
        <p:nvSpPr>
          <p:cNvPr id="6" name="Foliennummernplatzhalter 5"/>
          <p:cNvSpPr>
            <a:spLocks noGrp="1"/>
          </p:cNvSpPr>
          <p:nvPr>
            <p:ph type="sldNum" sz="quarter" idx="12"/>
          </p:nvPr>
        </p:nvSpPr>
        <p:spPr/>
        <p:txBody>
          <a:bodyPr/>
          <a:lstStyle/>
          <a:p>
            <a:fld id="{49C627A5-B0A6-483E-84F3-0D5176B34ADB}" type="slidenum">
              <a:rPr lang="de-DE" altLang="de-DE" smtClean="0"/>
              <a:pPr/>
              <a:t>7</a:t>
            </a:fld>
            <a:endParaRPr lang="de-DE" altLang="de-DE" dirty="0"/>
          </a:p>
        </p:txBody>
      </p:sp>
    </p:spTree>
    <p:extLst>
      <p:ext uri="{BB962C8B-B14F-4D97-AF65-F5344CB8AC3E}">
        <p14:creationId xmlns:p14="http://schemas.microsoft.com/office/powerpoint/2010/main" val="384745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Pulmonary venous blood flow (PVF) exhibits a pulsatile behavior, which is related to LA pressure and function, mitral valve function, and LV compliance. </a:t>
            </a:r>
          </a:p>
          <a:p>
            <a:endParaRPr lang="en-US"/>
          </a:p>
          <a:p>
            <a:r>
              <a:rPr lang="en-US"/>
              <a:t>Echocardiography helps to define characteristic flow patterns in AF. </a:t>
            </a:r>
          </a:p>
          <a:p>
            <a:endParaRPr lang="en-US"/>
          </a:p>
          <a:p>
            <a:r>
              <a:rPr lang="en-US"/>
              <a:t>The disappearance of atrial reverse flow, a decrease in systolic flow with a greater diastolic than systolic flow, a prolonged onset of systolic flow and the appearance of an early systolic reverse flow are characteristic findings in AF. </a:t>
            </a:r>
          </a:p>
          <a:p>
            <a:endParaRPr lang="en-US"/>
          </a:p>
          <a:p>
            <a:r>
              <a:rPr lang="en-US"/>
              <a:t>The disappearance of atrial reverse flow can be explained by the loss of active LA contraction. A decrease in systolic PVF has been also found to correspond closely to LAA dysfunction and spontaneous echo contrast (SEC) formation.43) The change of PVF in AF seems to reflect a alteration in LA function, mainly atrial compliance, and reservoir function.</a:t>
            </a:r>
          </a:p>
          <a:p>
            <a:r>
              <a:rPr lang="en-US"/>
              <a:t>PVF pattern can be used as a monitoring tool for recovery of LA mechanical function after restoration of sinus rhythm with cardioversion or RFCA. Low systolic PVF obtained during AF (before cardioversion)44) as well as obtained during sinus rhythm (immediately after cardioversion)45) was associated with AF recurrence at 6 and 12 months after electrical cardioversion, respectively. In contrast, an early systolic PVF peak velocity &gt; 57 cm/s predicted good mechanical function recovery with 96% specificity indicating that preserved reservoir function of LA during AF is predictive of satisfactory recovery of mechanical function after PV isolation.46)</a:t>
            </a:r>
          </a:p>
          <a:p>
            <a:r>
              <a:rPr lang="en-US"/>
              <a:t>Pulmonary venous diastolic DT is very useful to predict diastolic LV filling pressure, as estimated by PCWP in AF.47) Pulmonary venous DT is calculated as the time between peak diastolic velocity and the upper deceleration slope extrapolated to the zero baseline (Fig. 6). Measurements are usually done in 5 to 10 cardiac cycles, with a cycle length equivalent to heart rate of 60 to 80 beats/min. Pulmonary venous DT correlated better with PCWP than transmitral DT in patients with AF.47) Matsukida et al.36) demonstrated that pulmonary venous DT ≤ 150 ms predicted PCWP ≥ 18 mm Hg with 100% sensitivity and 96% specificity in patients with AF.</a:t>
            </a:r>
            <a:endParaRPr lang="de-DE"/>
          </a:p>
        </p:txBody>
      </p:sp>
      <p:sp>
        <p:nvSpPr>
          <p:cNvPr id="4" name="Datumsplatzhalter 3"/>
          <p:cNvSpPr>
            <a:spLocks noGrp="1"/>
          </p:cNvSpPr>
          <p:nvPr>
            <p:ph type="dt" idx="10"/>
          </p:nvPr>
        </p:nvSpPr>
        <p:spPr/>
        <p:txBody>
          <a:bodyPr/>
          <a:lstStyle/>
          <a:p>
            <a:pPr>
              <a:defRPr/>
            </a:pPr>
            <a:fld id="{14DD1270-5608-46E1-AD6D-BD77DF82FCEA}" type="datetime1">
              <a:rPr lang="de-DE" altLang="de-DE" smtClean="0"/>
              <a:pPr>
                <a:defRPr/>
              </a:pPr>
              <a:t>19.10.2018</a:t>
            </a:fld>
            <a:endParaRPr lang="de-DE" altLang="de-DE"/>
          </a:p>
        </p:txBody>
      </p:sp>
      <p:sp>
        <p:nvSpPr>
          <p:cNvPr id="5" name="Fußzeilenplatzhalter 4"/>
          <p:cNvSpPr>
            <a:spLocks noGrp="1"/>
          </p:cNvSpPr>
          <p:nvPr>
            <p:ph type="ftr" sz="quarter" idx="11"/>
          </p:nvPr>
        </p:nvSpPr>
        <p:spPr/>
        <p:txBody>
          <a:bodyPr/>
          <a:lstStyle/>
          <a:p>
            <a:pPr>
              <a:defRPr/>
            </a:pPr>
            <a:endParaRPr lang="de-DE" altLang="de-DE"/>
          </a:p>
        </p:txBody>
      </p:sp>
      <p:sp>
        <p:nvSpPr>
          <p:cNvPr id="6" name="Foliennummernplatzhalter 5"/>
          <p:cNvSpPr>
            <a:spLocks noGrp="1"/>
          </p:cNvSpPr>
          <p:nvPr>
            <p:ph type="sldNum" sz="quarter" idx="12"/>
          </p:nvPr>
        </p:nvSpPr>
        <p:spPr/>
        <p:txBody>
          <a:bodyPr/>
          <a:lstStyle/>
          <a:p>
            <a:fld id="{49C627A5-B0A6-483E-84F3-0D5176B34ADB}" type="slidenum">
              <a:rPr lang="de-DE" altLang="de-DE" smtClean="0"/>
              <a:pPr/>
              <a:t>9</a:t>
            </a:fld>
            <a:endParaRPr lang="de-DE" altLang="de-DE"/>
          </a:p>
        </p:txBody>
      </p:sp>
    </p:spTree>
    <p:extLst>
      <p:ext uri="{BB962C8B-B14F-4D97-AF65-F5344CB8AC3E}">
        <p14:creationId xmlns:p14="http://schemas.microsoft.com/office/powerpoint/2010/main" val="377814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 beta blocker or a calcium channel blocker (diltiazem or verapamil) is recommended for patients with preserved left ventricular systolic function, while patients with depressed left ventricular systolic function may be best treated with digoxin. </a:t>
            </a:r>
          </a:p>
          <a:p>
            <a:endParaRPr lang="en-US" dirty="0"/>
          </a:p>
          <a:p>
            <a:r>
              <a:rPr lang="en-US" dirty="0"/>
              <a:t>Patients with overt heart failure due to systolic dysfunction are often treated with both a beta blocker to improve survival and digoxin to control symptoms, independent of the presence or absence of AF. (See "Control of ventricular rate in atrial fibrillation: Pharmacologic therapy" and "Overview of the therapy of heart failure with reduced ejection fraction".)</a:t>
            </a:r>
          </a:p>
          <a:p>
            <a:endParaRPr lang="en-US" dirty="0"/>
          </a:p>
          <a:p>
            <a:r>
              <a:rPr lang="en-US" sz="1300" dirty="0">
                <a:latin typeface="+mn-lt"/>
              </a:rPr>
              <a:t>TTE can also detect left ventricular hypertrophy, focal wall motion abnormalities suggestive of myocardial infarction, and conditions less frequently associated with AF, including pericarditis (pericardial effusion), pulmonary embolus (dilated and poorly functioning right ventricle), and aortic stenosis (AF is generally poorly tolerated in this disorder and does not occur until very late in the disease). </a:t>
            </a:r>
          </a:p>
          <a:p>
            <a:endParaRPr lang="en-US" sz="1300" dirty="0">
              <a:latin typeface="+mn-lt"/>
            </a:endParaRPr>
          </a:p>
          <a:p>
            <a:r>
              <a:rPr lang="en-US" sz="1300" dirty="0">
                <a:latin typeface="+mn-lt"/>
              </a:rPr>
              <a:t>(See </a:t>
            </a:r>
            <a:r>
              <a:rPr lang="en-US" sz="1300" u="sng" dirty="0">
                <a:latin typeface="+mn-lt"/>
                <a:hlinkClick r:id="rId3"/>
              </a:rPr>
              <a:t>"Medical management of asymptomatic aortic stenosis in adults", section on 'Atrial fibrillation’</a:t>
            </a:r>
            <a:r>
              <a:rPr lang="en-US" sz="1300" dirty="0">
                <a:latin typeface="+mn-lt"/>
              </a:rPr>
              <a:t>.)</a:t>
            </a:r>
          </a:p>
          <a:p>
            <a:endParaRPr lang="en-US" sz="1300" dirty="0">
              <a:latin typeface="+mn-lt"/>
            </a:endParaRPr>
          </a:p>
          <a:p>
            <a:r>
              <a:rPr lang="en-US" sz="1300" dirty="0">
                <a:latin typeface="+mn-lt"/>
              </a:rPr>
              <a:t>Left ventricular dysfunction, as determined from the TTE, independently predicts an increased risk of a stroke in patients with AF. Analysis of 1066 patients entered into three prospective clinical trials evaluating the role of anticoagulation in nonvalvular AF (BAATAF, SPINAF, and SPAF) found that, among patients in the placebo or control groups, the incidence of a stroke was 9.3 percent per year in patients with moderate to severe left ventricular dysfunction compared with 4.4 percent per year in those with normal or mildly abnormal left ventricular systolic function (</a:t>
            </a:r>
            <a:r>
              <a:rPr lang="en-US" sz="1300" u="sng" dirty="0">
                <a:latin typeface="+mn-lt"/>
                <a:hlinkClick r:id="rId4"/>
              </a:rPr>
              <a:t>figure 1</a:t>
            </a:r>
            <a:r>
              <a:rPr lang="en-US" sz="1300" dirty="0">
                <a:latin typeface="+mn-lt"/>
              </a:rPr>
              <a:t>) [</a:t>
            </a:r>
            <a:r>
              <a:rPr lang="en-US" sz="1300" u="sng" dirty="0">
                <a:latin typeface="+mn-lt"/>
                <a:hlinkClick r:id="rId5"/>
              </a:rPr>
              <a:t>14</a:t>
            </a:r>
            <a:r>
              <a:rPr lang="en-US" sz="1300" dirty="0">
                <a:latin typeface="+mn-lt"/>
              </a:rPr>
              <a:t>]. The predictive value of left ventricular dysfunction for thromboembolic risk has been confirmed in many other studies. (See </a:t>
            </a:r>
            <a:r>
              <a:rPr lang="en-US" sz="1300" u="sng" dirty="0">
                <a:latin typeface="+mn-lt"/>
                <a:hlinkClick r:id="rId6"/>
              </a:rPr>
              <a:t>"Atrial fibrillation: Risk of embolization", section on 'Options for estimating risk in the individual patient'</a:t>
            </a:r>
            <a:r>
              <a:rPr lang="en-US" sz="1300" dirty="0">
                <a:latin typeface="+mn-lt"/>
              </a:rPr>
              <a:t>.)</a:t>
            </a:r>
          </a:p>
          <a:p>
            <a:endParaRPr lang="de-DE" dirty="0"/>
          </a:p>
        </p:txBody>
      </p:sp>
      <p:sp>
        <p:nvSpPr>
          <p:cNvPr id="4" name="Foliennummernplatzhalter 3"/>
          <p:cNvSpPr>
            <a:spLocks noGrp="1"/>
          </p:cNvSpPr>
          <p:nvPr>
            <p:ph type="sldNum" sz="quarter" idx="10"/>
          </p:nvPr>
        </p:nvSpPr>
        <p:spPr/>
        <p:txBody>
          <a:bodyPr/>
          <a:lstStyle/>
          <a:p>
            <a:fld id="{EE623AEF-06A9-470A-8810-A647E8F73B3F}" type="slidenum">
              <a:rPr lang="de-DE" smtClean="0"/>
              <a:t>10</a:t>
            </a:fld>
            <a:endParaRPr lang="de-DE"/>
          </a:p>
        </p:txBody>
      </p:sp>
    </p:spTree>
    <p:extLst>
      <p:ext uri="{BB962C8B-B14F-4D97-AF65-F5344CB8AC3E}">
        <p14:creationId xmlns:p14="http://schemas.microsoft.com/office/powerpoint/2010/main" val="835033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E623AEF-06A9-470A-8810-A647E8F73B3F}" type="slidenum">
              <a:rPr lang="de-DE" smtClean="0"/>
              <a:t>11</a:t>
            </a:fld>
            <a:endParaRPr lang="de-DE"/>
          </a:p>
        </p:txBody>
      </p:sp>
    </p:spTree>
    <p:extLst>
      <p:ext uri="{BB962C8B-B14F-4D97-AF65-F5344CB8AC3E}">
        <p14:creationId xmlns:p14="http://schemas.microsoft.com/office/powerpoint/2010/main" val="350864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Three-dimensional echocardiography holds promise for assessing LA volume and correlates with cardiac computed tomography157,158 and magnetic resonance imaging.159,160 Compared with 2D assessment of LA volume, 3DE is more accurate compared with CMR159,160 and has superior prognostic ability.161,162 Threedimensional echocardiographic LA volumes are typically larger than 2D echocardiographic volumes in most studies.160,163 Despite these advantages, the lack of a standardized methodology and limited normative data164 prevent this committee from recommending the use of 3D echocardiographic normal values at this time.</a:t>
            </a:r>
          </a:p>
          <a:p>
            <a:endParaRPr lang="de-DE" dirty="0"/>
          </a:p>
        </p:txBody>
      </p:sp>
      <p:sp>
        <p:nvSpPr>
          <p:cNvPr id="4" name="Foliennummernplatzhalter 3"/>
          <p:cNvSpPr>
            <a:spLocks noGrp="1"/>
          </p:cNvSpPr>
          <p:nvPr>
            <p:ph type="sldNum" sz="quarter" idx="10"/>
          </p:nvPr>
        </p:nvSpPr>
        <p:spPr/>
        <p:txBody>
          <a:bodyPr/>
          <a:lstStyle/>
          <a:p>
            <a:fld id="{EE623AEF-06A9-470A-8810-A647E8F73B3F}" type="slidenum">
              <a:rPr lang="de-DE" smtClean="0"/>
              <a:t>16</a:t>
            </a:fld>
            <a:endParaRPr lang="de-DE" dirty="0"/>
          </a:p>
        </p:txBody>
      </p:sp>
    </p:spTree>
    <p:extLst>
      <p:ext uri="{BB962C8B-B14F-4D97-AF65-F5344CB8AC3E}">
        <p14:creationId xmlns:p14="http://schemas.microsoft.com/office/powerpoint/2010/main" val="367861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a:defRPr/>
            </a:pPr>
            <a:fld id="{14DD1270-5608-46E1-AD6D-BD77DF82FCEA}" type="datetime1">
              <a:rPr lang="de-DE" altLang="de-DE" smtClean="0"/>
              <a:pPr>
                <a:defRPr/>
              </a:pPr>
              <a:t>19.10.2018</a:t>
            </a:fld>
            <a:endParaRPr lang="de-DE" altLang="de-DE" dirty="0"/>
          </a:p>
        </p:txBody>
      </p:sp>
      <p:sp>
        <p:nvSpPr>
          <p:cNvPr id="5" name="Fußzeilenplatzhalter 4"/>
          <p:cNvSpPr>
            <a:spLocks noGrp="1"/>
          </p:cNvSpPr>
          <p:nvPr>
            <p:ph type="ftr" sz="quarter" idx="11"/>
          </p:nvPr>
        </p:nvSpPr>
        <p:spPr/>
        <p:txBody>
          <a:bodyPr/>
          <a:lstStyle/>
          <a:p>
            <a:pPr>
              <a:defRPr/>
            </a:pPr>
            <a:endParaRPr lang="de-DE" altLang="de-DE" dirty="0"/>
          </a:p>
        </p:txBody>
      </p:sp>
      <p:sp>
        <p:nvSpPr>
          <p:cNvPr id="6" name="Foliennummernplatzhalter 5"/>
          <p:cNvSpPr>
            <a:spLocks noGrp="1"/>
          </p:cNvSpPr>
          <p:nvPr>
            <p:ph type="sldNum" sz="quarter" idx="12"/>
          </p:nvPr>
        </p:nvSpPr>
        <p:spPr/>
        <p:txBody>
          <a:bodyPr/>
          <a:lstStyle/>
          <a:p>
            <a:fld id="{49C627A5-B0A6-483E-84F3-0D5176B34ADB}" type="slidenum">
              <a:rPr lang="de-DE" altLang="de-DE" smtClean="0"/>
              <a:pPr/>
              <a:t>18</a:t>
            </a:fld>
            <a:endParaRPr lang="de-DE" altLang="de-DE" dirty="0"/>
          </a:p>
        </p:txBody>
      </p:sp>
    </p:spTree>
    <p:extLst>
      <p:ext uri="{BB962C8B-B14F-4D97-AF65-F5344CB8AC3E}">
        <p14:creationId xmlns:p14="http://schemas.microsoft.com/office/powerpoint/2010/main" val="2212339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Durch eine Zunahme des atrialen Drucks (LAP) kommt es zur LA-Dilatation.   </a:t>
            </a:r>
          </a:p>
          <a:p>
            <a:r>
              <a:rPr lang="de-DE"/>
              <a:t>Über eine LA-Dilatation kann es zunächst über den Frank-Starling-Mechanismus zu einer Zunahme der Kontraktion des Vorhofs kommen. Erst im Verlauf sinkt die kontraktile Funktion. </a:t>
            </a:r>
          </a:p>
          <a:p>
            <a:r>
              <a:rPr lang="de-DE"/>
              <a:t>Durch Fibrosierungsvorgänge im Laufe der Remodellingprozesse kommt es zur weiteren Funktionsreduktion. </a:t>
            </a:r>
          </a:p>
          <a:p>
            <a:endParaRPr lang="de-DE"/>
          </a:p>
        </p:txBody>
      </p:sp>
      <p:sp>
        <p:nvSpPr>
          <p:cNvPr id="4" name="Datumsplatzhalter 3"/>
          <p:cNvSpPr>
            <a:spLocks noGrp="1"/>
          </p:cNvSpPr>
          <p:nvPr>
            <p:ph type="dt" idx="10"/>
          </p:nvPr>
        </p:nvSpPr>
        <p:spPr/>
        <p:txBody>
          <a:bodyPr/>
          <a:lstStyle/>
          <a:p>
            <a:pPr>
              <a:defRPr/>
            </a:pPr>
            <a:fld id="{14DD1270-5608-46E1-AD6D-BD77DF82FCEA}" type="datetime1">
              <a:rPr lang="de-DE" altLang="de-DE" smtClean="0"/>
              <a:pPr>
                <a:defRPr/>
              </a:pPr>
              <a:t>19.10.2018</a:t>
            </a:fld>
            <a:endParaRPr lang="de-DE" altLang="de-DE" dirty="0"/>
          </a:p>
        </p:txBody>
      </p:sp>
      <p:sp>
        <p:nvSpPr>
          <p:cNvPr id="5" name="Fußzeilenplatzhalter 4"/>
          <p:cNvSpPr>
            <a:spLocks noGrp="1"/>
          </p:cNvSpPr>
          <p:nvPr>
            <p:ph type="ftr" sz="quarter" idx="11"/>
          </p:nvPr>
        </p:nvSpPr>
        <p:spPr/>
        <p:txBody>
          <a:bodyPr/>
          <a:lstStyle/>
          <a:p>
            <a:pPr>
              <a:defRPr/>
            </a:pPr>
            <a:endParaRPr lang="de-DE" altLang="de-DE" dirty="0"/>
          </a:p>
        </p:txBody>
      </p:sp>
      <p:sp>
        <p:nvSpPr>
          <p:cNvPr id="6" name="Foliennummernplatzhalter 5"/>
          <p:cNvSpPr>
            <a:spLocks noGrp="1"/>
          </p:cNvSpPr>
          <p:nvPr>
            <p:ph type="sldNum" sz="quarter" idx="12"/>
          </p:nvPr>
        </p:nvSpPr>
        <p:spPr/>
        <p:txBody>
          <a:bodyPr/>
          <a:lstStyle/>
          <a:p>
            <a:fld id="{49C627A5-B0A6-483E-84F3-0D5176B34ADB}" type="slidenum">
              <a:rPr lang="de-DE" altLang="de-DE" smtClean="0"/>
              <a:pPr/>
              <a:t>19</a:t>
            </a:fld>
            <a:endParaRPr lang="de-DE" altLang="de-DE" dirty="0"/>
          </a:p>
        </p:txBody>
      </p:sp>
    </p:spTree>
    <p:extLst>
      <p:ext uri="{BB962C8B-B14F-4D97-AF65-F5344CB8AC3E}">
        <p14:creationId xmlns:p14="http://schemas.microsoft.com/office/powerpoint/2010/main" val="175001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66745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4161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9805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EA4BB-2A11-4F62-9C28-0AACCE6CAF3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A392653-0EB1-469D-9F7D-DEE69120AEAB}"/>
              </a:ext>
            </a:extLst>
          </p:cNvPr>
          <p:cNvSpPr>
            <a:spLocks noGrp="1"/>
          </p:cNvSpPr>
          <p:nvPr>
            <p:ph sz="half" idx="1"/>
          </p:nvPr>
        </p:nvSpPr>
        <p:spPr>
          <a:xfrm>
            <a:off x="406400" y="1825624"/>
            <a:ext cx="4484688" cy="484373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0E0B343-F672-45BF-A172-30C12388030A}"/>
              </a:ext>
            </a:extLst>
          </p:cNvPr>
          <p:cNvSpPr>
            <a:spLocks noGrp="1"/>
          </p:cNvSpPr>
          <p:nvPr>
            <p:ph sz="half" idx="2"/>
          </p:nvPr>
        </p:nvSpPr>
        <p:spPr>
          <a:xfrm>
            <a:off x="5014912" y="1825625"/>
            <a:ext cx="4306887" cy="484373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3601842-DB8F-4988-AA68-56A219E9D3DC}"/>
              </a:ext>
            </a:extLst>
          </p:cNvPr>
          <p:cNvSpPr>
            <a:spLocks noGrp="1"/>
          </p:cNvSpPr>
          <p:nvPr>
            <p:ph type="dt" sz="half" idx="10"/>
          </p:nvPr>
        </p:nvSpPr>
        <p:spPr/>
        <p:txBody>
          <a:bodyPr/>
          <a:lstStyle/>
          <a:p>
            <a:fld id="{FA7B2EA0-48DC-481E-A6E9-D62D2CE87784}" type="datetimeFigureOut">
              <a:rPr lang="de-DE" smtClean="0"/>
              <a:t>19.10.2018</a:t>
            </a:fld>
            <a:endParaRPr lang="de-DE" dirty="0"/>
          </a:p>
        </p:txBody>
      </p:sp>
    </p:spTree>
    <p:extLst>
      <p:ext uri="{BB962C8B-B14F-4D97-AF65-F5344CB8AC3E}">
        <p14:creationId xmlns:p14="http://schemas.microsoft.com/office/powerpoint/2010/main" val="3134205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slide" Target="../slides/slid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428625" y="1989138"/>
            <a:ext cx="5927725"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rgbClr val="BBBDBE"/>
                </a:solidFill>
                <a:latin typeface="Arial" charset="0"/>
              </a:defRPr>
            </a:lvl1pPr>
            <a:lvl2pPr marL="742950" indent="-285750" eaLnBrk="0" hangingPunct="0">
              <a:defRPr sz="1400" b="1">
                <a:solidFill>
                  <a:srgbClr val="BBBDBE"/>
                </a:solidFill>
                <a:latin typeface="Arial" charset="0"/>
              </a:defRPr>
            </a:lvl2pPr>
            <a:lvl3pPr marL="1143000" indent="-228600" eaLnBrk="0" hangingPunct="0">
              <a:defRPr sz="1400" b="1">
                <a:solidFill>
                  <a:srgbClr val="BBBDBE"/>
                </a:solidFill>
                <a:latin typeface="Arial" charset="0"/>
              </a:defRPr>
            </a:lvl3pPr>
            <a:lvl4pPr marL="1600200" indent="-228600" eaLnBrk="0" hangingPunct="0">
              <a:defRPr sz="1400" b="1">
                <a:solidFill>
                  <a:srgbClr val="BBBDBE"/>
                </a:solidFill>
                <a:latin typeface="Arial" charset="0"/>
              </a:defRPr>
            </a:lvl4pPr>
            <a:lvl5pPr marL="2057400" indent="-228600" eaLnBrk="0" hangingPunct="0">
              <a:defRPr sz="1400" b="1">
                <a:solidFill>
                  <a:srgbClr val="BBBDBE"/>
                </a:solidFill>
                <a:latin typeface="Arial" charset="0"/>
              </a:defRPr>
            </a:lvl5pPr>
            <a:lvl6pPr marL="2514600" indent="-228600" eaLnBrk="0" fontAlgn="base" hangingPunct="0">
              <a:spcBef>
                <a:spcPct val="0"/>
              </a:spcBef>
              <a:spcAft>
                <a:spcPct val="0"/>
              </a:spcAft>
              <a:defRPr sz="1400" b="1">
                <a:solidFill>
                  <a:srgbClr val="BBBDBE"/>
                </a:solidFill>
                <a:latin typeface="Arial" charset="0"/>
              </a:defRPr>
            </a:lvl6pPr>
            <a:lvl7pPr marL="2971800" indent="-228600" eaLnBrk="0" fontAlgn="base" hangingPunct="0">
              <a:spcBef>
                <a:spcPct val="0"/>
              </a:spcBef>
              <a:spcAft>
                <a:spcPct val="0"/>
              </a:spcAft>
              <a:defRPr sz="1400" b="1">
                <a:solidFill>
                  <a:srgbClr val="BBBDBE"/>
                </a:solidFill>
                <a:latin typeface="Arial" charset="0"/>
              </a:defRPr>
            </a:lvl7pPr>
            <a:lvl8pPr marL="3429000" indent="-228600" eaLnBrk="0" fontAlgn="base" hangingPunct="0">
              <a:spcBef>
                <a:spcPct val="0"/>
              </a:spcBef>
              <a:spcAft>
                <a:spcPct val="0"/>
              </a:spcAft>
              <a:defRPr sz="1400" b="1">
                <a:solidFill>
                  <a:srgbClr val="BBBDBE"/>
                </a:solidFill>
                <a:latin typeface="Arial" charset="0"/>
              </a:defRPr>
            </a:lvl8pPr>
            <a:lvl9pPr marL="3886200" indent="-228600" eaLnBrk="0" fontAlgn="base" hangingPunct="0">
              <a:spcBef>
                <a:spcPct val="0"/>
              </a:spcBef>
              <a:spcAft>
                <a:spcPct val="0"/>
              </a:spcAft>
              <a:defRPr sz="1400" b="1">
                <a:solidFill>
                  <a:srgbClr val="BBBDBE"/>
                </a:solidFill>
                <a:latin typeface="Arial" charset="0"/>
              </a:defRPr>
            </a:lvl9pPr>
          </a:lstStyle>
          <a:p>
            <a:pPr eaLnBrk="1" hangingPunct="1">
              <a:defRPr/>
            </a:pPr>
            <a:endParaRPr lang="de-DE" altLang="de-DE" dirty="0"/>
          </a:p>
        </p:txBody>
      </p:sp>
      <p:pic>
        <p:nvPicPr>
          <p:cNvPr id="1027" name="Picture 72" descr="Bild Prä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844675"/>
            <a:ext cx="95186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238" y="188913"/>
            <a:ext cx="20907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844675"/>
            <a:ext cx="95186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uppieren 18"/>
          <p:cNvGrpSpPr>
            <a:grpSpLocks/>
          </p:cNvGrpSpPr>
          <p:nvPr/>
        </p:nvGrpSpPr>
        <p:grpSpPr bwMode="auto">
          <a:xfrm>
            <a:off x="6902450" y="1989138"/>
            <a:ext cx="3198813" cy="2339975"/>
            <a:chOff x="6372225" y="1989138"/>
            <a:chExt cx="2952750" cy="2339975"/>
          </a:xfrm>
        </p:grpSpPr>
        <p:grpSp>
          <p:nvGrpSpPr>
            <p:cNvPr id="2053" name="Gruppieren 6"/>
            <p:cNvGrpSpPr>
              <a:grpSpLocks/>
            </p:cNvGrpSpPr>
            <p:nvPr/>
          </p:nvGrpSpPr>
          <p:grpSpPr bwMode="auto">
            <a:xfrm>
              <a:off x="6507163" y="1989138"/>
              <a:ext cx="2349500" cy="2339975"/>
              <a:chOff x="6516216" y="964630"/>
              <a:chExt cx="2349000" cy="2340000"/>
            </a:xfrm>
          </p:grpSpPr>
          <p:sp>
            <p:nvSpPr>
              <p:cNvPr id="23" name="Ellipse 5"/>
              <p:cNvSpPr>
                <a:spLocks noChangeArrowheads="1"/>
              </p:cNvSpPr>
              <p:nvPr/>
            </p:nvSpPr>
            <p:spPr bwMode="auto">
              <a:xfrm>
                <a:off x="6516093" y="964630"/>
                <a:ext cx="2339721" cy="2340000"/>
              </a:xfrm>
              <a:prstGeom prst="ellipse">
                <a:avLst/>
              </a:prstGeom>
              <a:solidFill>
                <a:schemeClr val="bg1"/>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sz="1400" b="1">
                    <a:solidFill>
                      <a:srgbClr val="BBBDBE"/>
                    </a:solidFill>
                    <a:latin typeface="Arial" charset="0"/>
                  </a:defRPr>
                </a:lvl1pPr>
                <a:lvl2pPr marL="742950" indent="-285750" eaLnBrk="0" hangingPunct="0">
                  <a:defRPr sz="1400" b="1">
                    <a:solidFill>
                      <a:srgbClr val="BBBDBE"/>
                    </a:solidFill>
                    <a:latin typeface="Arial" charset="0"/>
                  </a:defRPr>
                </a:lvl2pPr>
                <a:lvl3pPr marL="1143000" indent="-228600" eaLnBrk="0" hangingPunct="0">
                  <a:defRPr sz="1400" b="1">
                    <a:solidFill>
                      <a:srgbClr val="BBBDBE"/>
                    </a:solidFill>
                    <a:latin typeface="Arial" charset="0"/>
                  </a:defRPr>
                </a:lvl3pPr>
                <a:lvl4pPr marL="1600200" indent="-228600" eaLnBrk="0" hangingPunct="0">
                  <a:defRPr sz="1400" b="1">
                    <a:solidFill>
                      <a:srgbClr val="BBBDBE"/>
                    </a:solidFill>
                    <a:latin typeface="Arial" charset="0"/>
                  </a:defRPr>
                </a:lvl4pPr>
                <a:lvl5pPr marL="2057400" indent="-228600" eaLnBrk="0" hangingPunct="0">
                  <a:defRPr sz="1400" b="1">
                    <a:solidFill>
                      <a:srgbClr val="BBBDBE"/>
                    </a:solidFill>
                    <a:latin typeface="Arial" charset="0"/>
                  </a:defRPr>
                </a:lvl5pPr>
                <a:lvl6pPr marL="2514600" indent="-228600" eaLnBrk="0" fontAlgn="base" hangingPunct="0">
                  <a:spcBef>
                    <a:spcPct val="0"/>
                  </a:spcBef>
                  <a:spcAft>
                    <a:spcPct val="0"/>
                  </a:spcAft>
                  <a:defRPr sz="1400" b="1">
                    <a:solidFill>
                      <a:srgbClr val="BBBDBE"/>
                    </a:solidFill>
                    <a:latin typeface="Arial" charset="0"/>
                  </a:defRPr>
                </a:lvl6pPr>
                <a:lvl7pPr marL="2971800" indent="-228600" eaLnBrk="0" fontAlgn="base" hangingPunct="0">
                  <a:spcBef>
                    <a:spcPct val="0"/>
                  </a:spcBef>
                  <a:spcAft>
                    <a:spcPct val="0"/>
                  </a:spcAft>
                  <a:defRPr sz="1400" b="1">
                    <a:solidFill>
                      <a:srgbClr val="BBBDBE"/>
                    </a:solidFill>
                    <a:latin typeface="Arial" charset="0"/>
                  </a:defRPr>
                </a:lvl7pPr>
                <a:lvl8pPr marL="3429000" indent="-228600" eaLnBrk="0" fontAlgn="base" hangingPunct="0">
                  <a:spcBef>
                    <a:spcPct val="0"/>
                  </a:spcBef>
                  <a:spcAft>
                    <a:spcPct val="0"/>
                  </a:spcAft>
                  <a:defRPr sz="1400" b="1">
                    <a:solidFill>
                      <a:srgbClr val="BBBDBE"/>
                    </a:solidFill>
                    <a:latin typeface="Arial" charset="0"/>
                  </a:defRPr>
                </a:lvl8pPr>
                <a:lvl9pPr marL="3886200" indent="-228600" eaLnBrk="0" fontAlgn="base" hangingPunct="0">
                  <a:spcBef>
                    <a:spcPct val="0"/>
                  </a:spcBef>
                  <a:spcAft>
                    <a:spcPct val="0"/>
                  </a:spcAft>
                  <a:defRPr sz="1400" b="1">
                    <a:solidFill>
                      <a:srgbClr val="BBBDBE"/>
                    </a:solidFill>
                    <a:latin typeface="Arial" charset="0"/>
                  </a:defRPr>
                </a:lvl9pPr>
              </a:lstStyle>
              <a:p>
                <a:pPr eaLnBrk="1" hangingPunct="1">
                  <a:defRPr/>
                </a:pPr>
                <a:endParaRPr lang="de-DE" altLang="de-DE" dirty="0"/>
              </a:p>
            </p:txBody>
          </p:sp>
          <p:cxnSp>
            <p:nvCxnSpPr>
              <p:cNvPr id="2057" name="Gerade Verbindung 10"/>
              <p:cNvCxnSpPr>
                <a:cxnSpLocks noChangeShapeType="1"/>
              </p:cNvCxnSpPr>
              <p:nvPr/>
            </p:nvCxnSpPr>
            <p:spPr bwMode="auto">
              <a:xfrm>
                <a:off x="6552088" y="1844824"/>
                <a:ext cx="2286256" cy="0"/>
              </a:xfrm>
              <a:prstGeom prst="line">
                <a:avLst/>
              </a:prstGeom>
              <a:noFill/>
              <a:ln w="6350" algn="ctr">
                <a:solidFill>
                  <a:srgbClr val="BBBDB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 name="Gerade Verbindung 14"/>
              <p:cNvCxnSpPr>
                <a:cxnSpLocks noChangeShapeType="1"/>
              </p:cNvCxnSpPr>
              <p:nvPr/>
            </p:nvCxnSpPr>
            <p:spPr bwMode="auto">
              <a:xfrm>
                <a:off x="6525216" y="2140815"/>
                <a:ext cx="2340000" cy="0"/>
              </a:xfrm>
              <a:prstGeom prst="line">
                <a:avLst/>
              </a:prstGeom>
              <a:noFill/>
              <a:ln w="6350" algn="ctr">
                <a:solidFill>
                  <a:srgbClr val="BBBDB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 name="Gerade Verbindung 16"/>
              <p:cNvCxnSpPr>
                <a:cxnSpLocks noChangeShapeType="1"/>
              </p:cNvCxnSpPr>
              <p:nvPr/>
            </p:nvCxnSpPr>
            <p:spPr bwMode="auto">
              <a:xfrm>
                <a:off x="6552088" y="2420888"/>
                <a:ext cx="2268256" cy="0"/>
              </a:xfrm>
              <a:prstGeom prst="line">
                <a:avLst/>
              </a:prstGeom>
              <a:noFill/>
              <a:ln w="6350" algn="ctr">
                <a:solidFill>
                  <a:srgbClr val="BBBDB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0" name="Gerade Verbindung 23"/>
              <p:cNvCxnSpPr>
                <a:cxnSpLocks noChangeShapeType="1"/>
              </p:cNvCxnSpPr>
              <p:nvPr/>
            </p:nvCxnSpPr>
            <p:spPr bwMode="auto">
              <a:xfrm>
                <a:off x="6696456" y="2692623"/>
                <a:ext cx="1980000" cy="0"/>
              </a:xfrm>
              <a:prstGeom prst="line">
                <a:avLst/>
              </a:prstGeom>
              <a:noFill/>
              <a:ln w="6350" algn="ctr">
                <a:solidFill>
                  <a:srgbClr val="BBBDB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Textfeld 8"/>
            <p:cNvSpPr txBox="1">
              <a:spLocks noChangeArrowheads="1"/>
            </p:cNvSpPr>
            <p:nvPr/>
          </p:nvSpPr>
          <p:spPr bwMode="auto">
            <a:xfrm>
              <a:off x="6372225" y="2589213"/>
              <a:ext cx="259226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BBBDBE"/>
                  </a:solidFill>
                  <a:latin typeface="Arial" charset="0"/>
                </a:defRPr>
              </a:lvl1pPr>
              <a:lvl2pPr marL="742950" indent="-285750" eaLnBrk="0" hangingPunct="0">
                <a:defRPr sz="1400" b="1">
                  <a:solidFill>
                    <a:srgbClr val="BBBDBE"/>
                  </a:solidFill>
                  <a:latin typeface="Arial" charset="0"/>
                </a:defRPr>
              </a:lvl2pPr>
              <a:lvl3pPr marL="1143000" indent="-228600" eaLnBrk="0" hangingPunct="0">
                <a:defRPr sz="1400" b="1">
                  <a:solidFill>
                    <a:srgbClr val="BBBDBE"/>
                  </a:solidFill>
                  <a:latin typeface="Arial" charset="0"/>
                </a:defRPr>
              </a:lvl3pPr>
              <a:lvl4pPr marL="1600200" indent="-228600" eaLnBrk="0" hangingPunct="0">
                <a:defRPr sz="1400" b="1">
                  <a:solidFill>
                    <a:srgbClr val="BBBDBE"/>
                  </a:solidFill>
                  <a:latin typeface="Arial" charset="0"/>
                </a:defRPr>
              </a:lvl4pPr>
              <a:lvl5pPr marL="2057400" indent="-228600" eaLnBrk="0" hangingPunct="0">
                <a:defRPr sz="1400" b="1">
                  <a:solidFill>
                    <a:srgbClr val="BBBDBE"/>
                  </a:solidFill>
                  <a:latin typeface="Arial" charset="0"/>
                </a:defRPr>
              </a:lvl5pPr>
              <a:lvl6pPr marL="2514600" indent="-228600" eaLnBrk="0" fontAlgn="base" hangingPunct="0">
                <a:spcBef>
                  <a:spcPct val="0"/>
                </a:spcBef>
                <a:spcAft>
                  <a:spcPct val="0"/>
                </a:spcAft>
                <a:defRPr sz="1400" b="1">
                  <a:solidFill>
                    <a:srgbClr val="BBBDBE"/>
                  </a:solidFill>
                  <a:latin typeface="Arial" charset="0"/>
                </a:defRPr>
              </a:lvl6pPr>
              <a:lvl7pPr marL="2971800" indent="-228600" eaLnBrk="0" fontAlgn="base" hangingPunct="0">
                <a:spcBef>
                  <a:spcPct val="0"/>
                </a:spcBef>
                <a:spcAft>
                  <a:spcPct val="0"/>
                </a:spcAft>
                <a:defRPr sz="1400" b="1">
                  <a:solidFill>
                    <a:srgbClr val="BBBDBE"/>
                  </a:solidFill>
                  <a:latin typeface="Arial" charset="0"/>
                </a:defRPr>
              </a:lvl7pPr>
              <a:lvl8pPr marL="3429000" indent="-228600" eaLnBrk="0" fontAlgn="base" hangingPunct="0">
                <a:spcBef>
                  <a:spcPct val="0"/>
                </a:spcBef>
                <a:spcAft>
                  <a:spcPct val="0"/>
                </a:spcAft>
                <a:defRPr sz="1400" b="1">
                  <a:solidFill>
                    <a:srgbClr val="BBBDBE"/>
                  </a:solidFill>
                  <a:latin typeface="Arial" charset="0"/>
                </a:defRPr>
              </a:lvl8pPr>
              <a:lvl9pPr marL="3886200" indent="-228600" eaLnBrk="0" fontAlgn="base" hangingPunct="0">
                <a:spcBef>
                  <a:spcPct val="0"/>
                </a:spcBef>
                <a:spcAft>
                  <a:spcPct val="0"/>
                </a:spcAft>
                <a:defRPr sz="1400" b="1">
                  <a:solidFill>
                    <a:srgbClr val="BBBDBE"/>
                  </a:solidFill>
                  <a:latin typeface="Arial" charset="0"/>
                </a:defRPr>
              </a:lvl9pPr>
            </a:lstStyle>
            <a:p>
              <a:pPr algn="ctr" eaLnBrk="1" hangingPunct="1">
                <a:lnSpc>
                  <a:spcPct val="150000"/>
                </a:lnSpc>
                <a:defRPr/>
              </a:pPr>
              <a:r>
                <a:rPr lang="de-DE" altLang="de-DE" sz="1200" b="0" dirty="0">
                  <a:solidFill>
                    <a:schemeClr val="tx1"/>
                  </a:solidFill>
                </a:rPr>
                <a:t>Planbetten</a:t>
              </a:r>
              <a:r>
                <a:rPr lang="de-DE" altLang="de-DE" sz="1200" b="0" dirty="0">
                  <a:solidFill>
                    <a:srgbClr val="0065A6"/>
                  </a:solidFill>
                </a:rPr>
                <a:t> ca. 2.522</a:t>
              </a:r>
            </a:p>
            <a:p>
              <a:pPr algn="ctr" eaLnBrk="1" hangingPunct="1">
                <a:lnSpc>
                  <a:spcPct val="150000"/>
                </a:lnSpc>
                <a:defRPr/>
              </a:pPr>
              <a:r>
                <a:rPr lang="de-DE" altLang="de-DE" sz="1200" b="0" dirty="0">
                  <a:solidFill>
                    <a:schemeClr val="tx1"/>
                  </a:solidFill>
                </a:rPr>
                <a:t>Mitarbeiter</a:t>
              </a:r>
              <a:r>
                <a:rPr lang="de-DE" altLang="de-DE" sz="1200" b="0" dirty="0">
                  <a:solidFill>
                    <a:srgbClr val="0065A6"/>
                  </a:solidFill>
                </a:rPr>
                <a:t> ca. 7.700</a:t>
              </a:r>
            </a:p>
            <a:p>
              <a:pPr algn="ctr" eaLnBrk="1" hangingPunct="1">
                <a:lnSpc>
                  <a:spcPct val="150000"/>
                </a:lnSpc>
                <a:defRPr/>
              </a:pPr>
              <a:r>
                <a:rPr lang="de-DE" altLang="de-DE" sz="1200" b="0" dirty="0">
                  <a:solidFill>
                    <a:schemeClr val="tx1"/>
                  </a:solidFill>
                </a:rPr>
                <a:t>Ambulante Fälle </a:t>
              </a:r>
              <a:r>
                <a:rPr lang="de-DE" altLang="de-DE" sz="1200" b="0" dirty="0">
                  <a:solidFill>
                    <a:srgbClr val="0065A6"/>
                  </a:solidFill>
                </a:rPr>
                <a:t>ca. 280.000</a:t>
              </a:r>
            </a:p>
            <a:p>
              <a:pPr algn="ctr" eaLnBrk="1" hangingPunct="1">
                <a:lnSpc>
                  <a:spcPct val="150000"/>
                </a:lnSpc>
                <a:defRPr/>
              </a:pPr>
              <a:r>
                <a:rPr lang="de-DE" altLang="de-DE" sz="1200" b="0" dirty="0">
                  <a:solidFill>
                    <a:schemeClr val="tx1"/>
                  </a:solidFill>
                </a:rPr>
                <a:t>Stationäre Fälle </a:t>
              </a:r>
              <a:r>
                <a:rPr lang="de-DE" altLang="de-DE" sz="1200" b="0" dirty="0">
                  <a:solidFill>
                    <a:srgbClr val="0065A6"/>
                  </a:solidFill>
                </a:rPr>
                <a:t>ca. 112.000</a:t>
              </a:r>
            </a:p>
          </p:txBody>
        </p:sp>
        <p:sp>
          <p:nvSpPr>
            <p:cNvPr id="22" name="Textfeld 9"/>
            <p:cNvSpPr txBox="1">
              <a:spLocks noChangeArrowheads="1"/>
            </p:cNvSpPr>
            <p:nvPr/>
          </p:nvSpPr>
          <p:spPr bwMode="auto">
            <a:xfrm>
              <a:off x="7308606" y="2133600"/>
              <a:ext cx="201636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BBBDBE"/>
                  </a:solidFill>
                  <a:latin typeface="Arial" charset="0"/>
                </a:defRPr>
              </a:lvl1pPr>
              <a:lvl2pPr marL="742950" indent="-285750" eaLnBrk="0" hangingPunct="0">
                <a:defRPr sz="1400" b="1">
                  <a:solidFill>
                    <a:srgbClr val="BBBDBE"/>
                  </a:solidFill>
                  <a:latin typeface="Arial" charset="0"/>
                </a:defRPr>
              </a:lvl2pPr>
              <a:lvl3pPr marL="1143000" indent="-228600" eaLnBrk="0" hangingPunct="0">
                <a:defRPr sz="1400" b="1">
                  <a:solidFill>
                    <a:srgbClr val="BBBDBE"/>
                  </a:solidFill>
                  <a:latin typeface="Arial" charset="0"/>
                </a:defRPr>
              </a:lvl3pPr>
              <a:lvl4pPr marL="1600200" indent="-228600" eaLnBrk="0" hangingPunct="0">
                <a:defRPr sz="1400" b="1">
                  <a:solidFill>
                    <a:srgbClr val="BBBDBE"/>
                  </a:solidFill>
                  <a:latin typeface="Arial" charset="0"/>
                </a:defRPr>
              </a:lvl4pPr>
              <a:lvl5pPr marL="2057400" indent="-228600" eaLnBrk="0" hangingPunct="0">
                <a:defRPr sz="1400" b="1">
                  <a:solidFill>
                    <a:srgbClr val="BBBDBE"/>
                  </a:solidFill>
                  <a:latin typeface="Arial" charset="0"/>
                </a:defRPr>
              </a:lvl5pPr>
              <a:lvl6pPr marL="2514600" indent="-228600" eaLnBrk="0" fontAlgn="base" hangingPunct="0">
                <a:spcBef>
                  <a:spcPct val="0"/>
                </a:spcBef>
                <a:spcAft>
                  <a:spcPct val="0"/>
                </a:spcAft>
                <a:defRPr sz="1400" b="1">
                  <a:solidFill>
                    <a:srgbClr val="BBBDBE"/>
                  </a:solidFill>
                  <a:latin typeface="Arial" charset="0"/>
                </a:defRPr>
              </a:lvl6pPr>
              <a:lvl7pPr marL="2971800" indent="-228600" eaLnBrk="0" fontAlgn="base" hangingPunct="0">
                <a:spcBef>
                  <a:spcPct val="0"/>
                </a:spcBef>
                <a:spcAft>
                  <a:spcPct val="0"/>
                </a:spcAft>
                <a:defRPr sz="1400" b="1">
                  <a:solidFill>
                    <a:srgbClr val="BBBDBE"/>
                  </a:solidFill>
                  <a:latin typeface="Arial" charset="0"/>
                </a:defRPr>
              </a:lvl7pPr>
              <a:lvl8pPr marL="3429000" indent="-228600" eaLnBrk="0" fontAlgn="base" hangingPunct="0">
                <a:spcBef>
                  <a:spcPct val="0"/>
                </a:spcBef>
                <a:spcAft>
                  <a:spcPct val="0"/>
                </a:spcAft>
                <a:defRPr sz="1400" b="1">
                  <a:solidFill>
                    <a:srgbClr val="BBBDBE"/>
                  </a:solidFill>
                  <a:latin typeface="Arial" charset="0"/>
                </a:defRPr>
              </a:lvl8pPr>
              <a:lvl9pPr marL="3886200" indent="-228600" eaLnBrk="0" fontAlgn="base" hangingPunct="0">
                <a:spcBef>
                  <a:spcPct val="0"/>
                </a:spcBef>
                <a:spcAft>
                  <a:spcPct val="0"/>
                </a:spcAft>
                <a:defRPr sz="1400" b="1">
                  <a:solidFill>
                    <a:srgbClr val="BBBDBE"/>
                  </a:solidFill>
                  <a:latin typeface="Arial" charset="0"/>
                </a:defRPr>
              </a:lvl9pPr>
            </a:lstStyle>
            <a:p>
              <a:pPr eaLnBrk="1" hangingPunct="1">
                <a:defRPr/>
              </a:pPr>
              <a:r>
                <a:rPr lang="de-DE" altLang="de-DE" sz="1800" dirty="0">
                  <a:solidFill>
                    <a:srgbClr val="0065A6"/>
                  </a:solidFill>
                </a:rPr>
                <a:t>RKH</a:t>
              </a:r>
            </a:p>
          </p:txBody>
        </p:sp>
      </p:grpSp>
      <p:pic>
        <p:nvPicPr>
          <p:cNvPr id="2052" name="Picture 1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238" y="188913"/>
            <a:ext cx="20907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2" name="Rectangle 9"/>
          <p:cNvSpPr>
            <a:spLocks noChangeArrowheads="1"/>
          </p:cNvSpPr>
          <p:nvPr/>
        </p:nvSpPr>
        <p:spPr bwMode="auto">
          <a:xfrm>
            <a:off x="0" y="1700213"/>
            <a:ext cx="10102850" cy="51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rgbClr val="BBBDBE"/>
                </a:solidFill>
                <a:latin typeface="Arial" charset="0"/>
              </a:defRPr>
            </a:lvl1pPr>
            <a:lvl2pPr marL="742950" indent="-285750" eaLnBrk="0" hangingPunct="0">
              <a:defRPr sz="1400" b="1">
                <a:solidFill>
                  <a:srgbClr val="BBBDBE"/>
                </a:solidFill>
                <a:latin typeface="Arial" charset="0"/>
              </a:defRPr>
            </a:lvl2pPr>
            <a:lvl3pPr marL="1143000" indent="-228600" eaLnBrk="0" hangingPunct="0">
              <a:defRPr sz="1400" b="1">
                <a:solidFill>
                  <a:srgbClr val="BBBDBE"/>
                </a:solidFill>
                <a:latin typeface="Arial" charset="0"/>
              </a:defRPr>
            </a:lvl3pPr>
            <a:lvl4pPr marL="1600200" indent="-228600" eaLnBrk="0" hangingPunct="0">
              <a:defRPr sz="1400" b="1">
                <a:solidFill>
                  <a:srgbClr val="BBBDBE"/>
                </a:solidFill>
                <a:latin typeface="Arial" charset="0"/>
              </a:defRPr>
            </a:lvl4pPr>
            <a:lvl5pPr marL="2057400" indent="-228600" eaLnBrk="0" hangingPunct="0">
              <a:defRPr sz="1400" b="1">
                <a:solidFill>
                  <a:srgbClr val="BBBDBE"/>
                </a:solidFill>
                <a:latin typeface="Arial" charset="0"/>
              </a:defRPr>
            </a:lvl5pPr>
            <a:lvl6pPr marL="2514600" indent="-228600" eaLnBrk="0" fontAlgn="base" hangingPunct="0">
              <a:spcBef>
                <a:spcPct val="0"/>
              </a:spcBef>
              <a:spcAft>
                <a:spcPct val="0"/>
              </a:spcAft>
              <a:defRPr sz="1400" b="1">
                <a:solidFill>
                  <a:srgbClr val="BBBDBE"/>
                </a:solidFill>
                <a:latin typeface="Arial" charset="0"/>
              </a:defRPr>
            </a:lvl6pPr>
            <a:lvl7pPr marL="2971800" indent="-228600" eaLnBrk="0" fontAlgn="base" hangingPunct="0">
              <a:spcBef>
                <a:spcPct val="0"/>
              </a:spcBef>
              <a:spcAft>
                <a:spcPct val="0"/>
              </a:spcAft>
              <a:defRPr sz="1400" b="1">
                <a:solidFill>
                  <a:srgbClr val="BBBDBE"/>
                </a:solidFill>
                <a:latin typeface="Arial" charset="0"/>
              </a:defRPr>
            </a:lvl7pPr>
            <a:lvl8pPr marL="3429000" indent="-228600" eaLnBrk="0" fontAlgn="base" hangingPunct="0">
              <a:spcBef>
                <a:spcPct val="0"/>
              </a:spcBef>
              <a:spcAft>
                <a:spcPct val="0"/>
              </a:spcAft>
              <a:defRPr sz="1400" b="1">
                <a:solidFill>
                  <a:srgbClr val="BBBDBE"/>
                </a:solidFill>
                <a:latin typeface="Arial" charset="0"/>
              </a:defRPr>
            </a:lvl8pPr>
            <a:lvl9pPr marL="3886200" indent="-228600" eaLnBrk="0" fontAlgn="base" hangingPunct="0">
              <a:spcBef>
                <a:spcPct val="0"/>
              </a:spcBef>
              <a:spcAft>
                <a:spcPct val="0"/>
              </a:spcAft>
              <a:defRPr sz="1400" b="1">
                <a:solidFill>
                  <a:srgbClr val="BBBDBE"/>
                </a:solidFill>
                <a:latin typeface="Arial" charset="0"/>
              </a:defRPr>
            </a:lvl9pPr>
          </a:lstStyle>
          <a:p>
            <a:pPr eaLnBrk="1" hangingPunct="1">
              <a:defRPr/>
            </a:pPr>
            <a:endParaRPr lang="de-DE" altLang="de-DE" dirty="0"/>
          </a:p>
        </p:txBody>
      </p:sp>
      <p:sp>
        <p:nvSpPr>
          <p:cNvPr id="2053" name="Rectangle 24"/>
          <p:cNvSpPr>
            <a:spLocks noChangeArrowheads="1"/>
          </p:cNvSpPr>
          <p:nvPr/>
        </p:nvSpPr>
        <p:spPr bwMode="auto">
          <a:xfrm>
            <a:off x="193675" y="6381750"/>
            <a:ext cx="77788" cy="2524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rgbClr val="BBBDBE"/>
                </a:solidFill>
                <a:latin typeface="Arial" charset="0"/>
              </a:defRPr>
            </a:lvl1pPr>
            <a:lvl2pPr marL="742950" indent="-285750" eaLnBrk="0" hangingPunct="0">
              <a:defRPr sz="1400" b="1">
                <a:solidFill>
                  <a:srgbClr val="BBBDBE"/>
                </a:solidFill>
                <a:latin typeface="Arial" charset="0"/>
              </a:defRPr>
            </a:lvl2pPr>
            <a:lvl3pPr marL="1143000" indent="-228600" eaLnBrk="0" hangingPunct="0">
              <a:defRPr sz="1400" b="1">
                <a:solidFill>
                  <a:srgbClr val="BBBDBE"/>
                </a:solidFill>
                <a:latin typeface="Arial" charset="0"/>
              </a:defRPr>
            </a:lvl3pPr>
            <a:lvl4pPr marL="1600200" indent="-228600" eaLnBrk="0" hangingPunct="0">
              <a:defRPr sz="1400" b="1">
                <a:solidFill>
                  <a:srgbClr val="BBBDBE"/>
                </a:solidFill>
                <a:latin typeface="Arial" charset="0"/>
              </a:defRPr>
            </a:lvl4pPr>
            <a:lvl5pPr marL="2057400" indent="-228600" eaLnBrk="0" hangingPunct="0">
              <a:defRPr sz="1400" b="1">
                <a:solidFill>
                  <a:srgbClr val="BBBDBE"/>
                </a:solidFill>
                <a:latin typeface="Arial" charset="0"/>
              </a:defRPr>
            </a:lvl5pPr>
            <a:lvl6pPr marL="2514600" indent="-228600" eaLnBrk="0" fontAlgn="base" hangingPunct="0">
              <a:spcBef>
                <a:spcPct val="0"/>
              </a:spcBef>
              <a:spcAft>
                <a:spcPct val="0"/>
              </a:spcAft>
              <a:defRPr sz="1400" b="1">
                <a:solidFill>
                  <a:srgbClr val="BBBDBE"/>
                </a:solidFill>
                <a:latin typeface="Arial" charset="0"/>
              </a:defRPr>
            </a:lvl6pPr>
            <a:lvl7pPr marL="2971800" indent="-228600" eaLnBrk="0" fontAlgn="base" hangingPunct="0">
              <a:spcBef>
                <a:spcPct val="0"/>
              </a:spcBef>
              <a:spcAft>
                <a:spcPct val="0"/>
              </a:spcAft>
              <a:defRPr sz="1400" b="1">
                <a:solidFill>
                  <a:srgbClr val="BBBDBE"/>
                </a:solidFill>
                <a:latin typeface="Arial" charset="0"/>
              </a:defRPr>
            </a:lvl7pPr>
            <a:lvl8pPr marL="3429000" indent="-228600" eaLnBrk="0" fontAlgn="base" hangingPunct="0">
              <a:spcBef>
                <a:spcPct val="0"/>
              </a:spcBef>
              <a:spcAft>
                <a:spcPct val="0"/>
              </a:spcAft>
              <a:defRPr sz="1400" b="1">
                <a:solidFill>
                  <a:srgbClr val="BBBDBE"/>
                </a:solidFill>
                <a:latin typeface="Arial" charset="0"/>
              </a:defRPr>
            </a:lvl8pPr>
            <a:lvl9pPr marL="3886200" indent="-228600" eaLnBrk="0" fontAlgn="base" hangingPunct="0">
              <a:spcBef>
                <a:spcPct val="0"/>
              </a:spcBef>
              <a:spcAft>
                <a:spcPct val="0"/>
              </a:spcAft>
              <a:defRPr sz="1400" b="1">
                <a:solidFill>
                  <a:srgbClr val="BBBDBE"/>
                </a:solidFill>
                <a:latin typeface="Arial" charset="0"/>
              </a:defRPr>
            </a:lvl9pPr>
          </a:lstStyle>
          <a:p>
            <a:pPr eaLnBrk="1" hangingPunct="1">
              <a:defRPr/>
            </a:pPr>
            <a:endParaRPr lang="de-DE" altLang="de-DE" dirty="0"/>
          </a:p>
        </p:txBody>
      </p:sp>
      <p:sp>
        <p:nvSpPr>
          <p:cNvPr id="3076" name="Rectangle 45"/>
          <p:cNvSpPr>
            <a:spLocks noGrp="1" noChangeArrowheads="1"/>
          </p:cNvSpPr>
          <p:nvPr>
            <p:ph type="title"/>
          </p:nvPr>
        </p:nvSpPr>
        <p:spPr bwMode="auto">
          <a:xfrm>
            <a:off x="406400" y="720725"/>
            <a:ext cx="89154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7" name="Rectangle 46"/>
          <p:cNvSpPr>
            <a:spLocks noGrp="1" noChangeArrowheads="1"/>
          </p:cNvSpPr>
          <p:nvPr>
            <p:ph type="body" idx="1"/>
          </p:nvPr>
        </p:nvSpPr>
        <p:spPr bwMode="auto">
          <a:xfrm>
            <a:off x="406400" y="1989138"/>
            <a:ext cx="8915400"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06.02.2009</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057" name="Text Box 52">
            <a:hlinkClick r:id="rId4" action="ppaction://hlinksldjump"/>
          </p:cNvPr>
          <p:cNvSpPr txBox="1">
            <a:spLocks noChangeArrowheads="1"/>
          </p:cNvSpPr>
          <p:nvPr/>
        </p:nvSpPr>
        <p:spPr bwMode="auto">
          <a:xfrm>
            <a:off x="428625" y="6580188"/>
            <a:ext cx="21844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rgbClr val="BBBDBE"/>
                </a:solidFill>
                <a:latin typeface="Arial" charset="0"/>
              </a:defRPr>
            </a:lvl1pPr>
            <a:lvl2pPr marL="742950" indent="-285750" eaLnBrk="0" hangingPunct="0">
              <a:defRPr sz="1400" b="1">
                <a:solidFill>
                  <a:srgbClr val="BBBDBE"/>
                </a:solidFill>
                <a:latin typeface="Arial" charset="0"/>
              </a:defRPr>
            </a:lvl2pPr>
            <a:lvl3pPr marL="1143000" indent="-228600" eaLnBrk="0" hangingPunct="0">
              <a:defRPr sz="1400" b="1">
                <a:solidFill>
                  <a:srgbClr val="BBBDBE"/>
                </a:solidFill>
                <a:latin typeface="Arial" charset="0"/>
              </a:defRPr>
            </a:lvl3pPr>
            <a:lvl4pPr marL="1600200" indent="-228600" eaLnBrk="0" hangingPunct="0">
              <a:defRPr sz="1400" b="1">
                <a:solidFill>
                  <a:srgbClr val="BBBDBE"/>
                </a:solidFill>
                <a:latin typeface="Arial" charset="0"/>
              </a:defRPr>
            </a:lvl4pPr>
            <a:lvl5pPr marL="2057400" indent="-228600" eaLnBrk="0" hangingPunct="0">
              <a:defRPr sz="1400" b="1">
                <a:solidFill>
                  <a:srgbClr val="BBBDBE"/>
                </a:solidFill>
                <a:latin typeface="Arial" charset="0"/>
              </a:defRPr>
            </a:lvl5pPr>
            <a:lvl6pPr marL="2514600" indent="-228600" eaLnBrk="0" fontAlgn="base" hangingPunct="0">
              <a:spcBef>
                <a:spcPct val="0"/>
              </a:spcBef>
              <a:spcAft>
                <a:spcPct val="0"/>
              </a:spcAft>
              <a:defRPr sz="1400" b="1">
                <a:solidFill>
                  <a:srgbClr val="BBBDBE"/>
                </a:solidFill>
                <a:latin typeface="Arial" charset="0"/>
              </a:defRPr>
            </a:lvl6pPr>
            <a:lvl7pPr marL="2971800" indent="-228600" eaLnBrk="0" fontAlgn="base" hangingPunct="0">
              <a:spcBef>
                <a:spcPct val="0"/>
              </a:spcBef>
              <a:spcAft>
                <a:spcPct val="0"/>
              </a:spcAft>
              <a:defRPr sz="1400" b="1">
                <a:solidFill>
                  <a:srgbClr val="BBBDBE"/>
                </a:solidFill>
                <a:latin typeface="Arial" charset="0"/>
              </a:defRPr>
            </a:lvl7pPr>
            <a:lvl8pPr marL="3429000" indent="-228600" eaLnBrk="0" fontAlgn="base" hangingPunct="0">
              <a:spcBef>
                <a:spcPct val="0"/>
              </a:spcBef>
              <a:spcAft>
                <a:spcPct val="0"/>
              </a:spcAft>
              <a:defRPr sz="1400" b="1">
                <a:solidFill>
                  <a:srgbClr val="BBBDBE"/>
                </a:solidFill>
                <a:latin typeface="Arial" charset="0"/>
              </a:defRPr>
            </a:lvl8pPr>
            <a:lvl9pPr marL="3886200" indent="-228600" eaLnBrk="0" fontAlgn="base" hangingPunct="0">
              <a:spcBef>
                <a:spcPct val="0"/>
              </a:spcBef>
              <a:spcAft>
                <a:spcPct val="0"/>
              </a:spcAft>
              <a:defRPr sz="1400" b="1">
                <a:solidFill>
                  <a:srgbClr val="BBBDBE"/>
                </a:solidFill>
                <a:latin typeface="Arial" charset="0"/>
              </a:defRPr>
            </a:lvl9pPr>
          </a:lstStyle>
          <a:p>
            <a:pPr eaLnBrk="1" hangingPunct="1">
              <a:spcBef>
                <a:spcPct val="50000"/>
              </a:spcBef>
              <a:defRPr/>
            </a:pPr>
            <a:endParaRPr lang="de-DE" altLang="de-DE" sz="800" dirty="0"/>
          </a:p>
        </p:txBody>
      </p:sp>
      <p:sp>
        <p:nvSpPr>
          <p:cNvPr id="2" name="Fußzeilenplatzhalter 1"/>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dirty="0"/>
          </a:p>
        </p:txBody>
      </p:sp>
      <p:sp>
        <p:nvSpPr>
          <p:cNvPr id="3" name="Foliennummernplatzhalter 2"/>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153CFFA-BBE7-45C8-A955-8262232E3A3A}" type="slidenum">
              <a:rPr lang="de-DE" altLang="de-DE"/>
              <a:pPr/>
              <a:t>‹Nr.›</a:t>
            </a:fld>
            <a:endParaRPr lang="de-DE" altLang="de-DE" dirty="0"/>
          </a:p>
        </p:txBody>
      </p:sp>
      <p:sp>
        <p:nvSpPr>
          <p:cNvPr id="3082" name="Textfeld 3"/>
          <p:cNvSpPr txBox="1">
            <a:spLocks noChangeArrowheads="1"/>
          </p:cNvSpPr>
          <p:nvPr/>
        </p:nvSpPr>
        <p:spPr bwMode="auto">
          <a:xfrm>
            <a:off x="7400925" y="638175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BBBDBE"/>
                </a:solidFill>
                <a:latin typeface="Arial" panose="020B0604020202020204" pitchFamily="34" charset="0"/>
              </a:defRPr>
            </a:lvl1pPr>
            <a:lvl2pPr marL="742950" indent="-285750" eaLnBrk="0" hangingPunct="0">
              <a:defRPr sz="1400" b="1">
                <a:solidFill>
                  <a:srgbClr val="BBBDBE"/>
                </a:solidFill>
                <a:latin typeface="Arial" panose="020B0604020202020204" pitchFamily="34" charset="0"/>
              </a:defRPr>
            </a:lvl2pPr>
            <a:lvl3pPr marL="1143000" indent="-228600" eaLnBrk="0" hangingPunct="0">
              <a:defRPr sz="1400" b="1">
                <a:solidFill>
                  <a:srgbClr val="BBBDBE"/>
                </a:solidFill>
                <a:latin typeface="Arial" panose="020B0604020202020204" pitchFamily="34" charset="0"/>
              </a:defRPr>
            </a:lvl3pPr>
            <a:lvl4pPr marL="1600200" indent="-228600" eaLnBrk="0" hangingPunct="0">
              <a:defRPr sz="1400" b="1">
                <a:solidFill>
                  <a:srgbClr val="BBBDBE"/>
                </a:solidFill>
                <a:latin typeface="Arial" panose="020B0604020202020204" pitchFamily="34" charset="0"/>
              </a:defRPr>
            </a:lvl4pPr>
            <a:lvl5pPr marL="2057400" indent="-228600" eaLnBrk="0" hangingPunct="0">
              <a:defRPr sz="1400" b="1">
                <a:solidFill>
                  <a:srgbClr val="BBBDBE"/>
                </a:solidFill>
                <a:latin typeface="Arial" panose="020B0604020202020204" pitchFamily="34" charset="0"/>
              </a:defRPr>
            </a:lvl5pPr>
            <a:lvl6pPr marL="2514600" indent="-228600" eaLnBrk="0" fontAlgn="base" hangingPunct="0">
              <a:spcBef>
                <a:spcPct val="0"/>
              </a:spcBef>
              <a:spcAft>
                <a:spcPct val="0"/>
              </a:spcAft>
              <a:defRPr sz="1400" b="1">
                <a:solidFill>
                  <a:srgbClr val="BBBDBE"/>
                </a:solidFill>
                <a:latin typeface="Arial" panose="020B0604020202020204" pitchFamily="34" charset="0"/>
              </a:defRPr>
            </a:lvl6pPr>
            <a:lvl7pPr marL="2971800" indent="-228600" eaLnBrk="0" fontAlgn="base" hangingPunct="0">
              <a:spcBef>
                <a:spcPct val="0"/>
              </a:spcBef>
              <a:spcAft>
                <a:spcPct val="0"/>
              </a:spcAft>
              <a:defRPr sz="1400" b="1">
                <a:solidFill>
                  <a:srgbClr val="BBBDBE"/>
                </a:solidFill>
                <a:latin typeface="Arial" panose="020B0604020202020204" pitchFamily="34" charset="0"/>
              </a:defRPr>
            </a:lvl7pPr>
            <a:lvl8pPr marL="3429000" indent="-228600" eaLnBrk="0" fontAlgn="base" hangingPunct="0">
              <a:spcBef>
                <a:spcPct val="0"/>
              </a:spcBef>
              <a:spcAft>
                <a:spcPct val="0"/>
              </a:spcAft>
              <a:defRPr sz="1400" b="1">
                <a:solidFill>
                  <a:srgbClr val="BBBDBE"/>
                </a:solidFill>
                <a:latin typeface="Arial" panose="020B0604020202020204" pitchFamily="34" charset="0"/>
              </a:defRPr>
            </a:lvl8pPr>
            <a:lvl9pPr marL="3886200" indent="-228600" eaLnBrk="0" fontAlgn="base" hangingPunct="0">
              <a:spcBef>
                <a:spcPct val="0"/>
              </a:spcBef>
              <a:spcAft>
                <a:spcPct val="0"/>
              </a:spcAft>
              <a:defRPr sz="1400" b="1">
                <a:solidFill>
                  <a:srgbClr val="BBBDBE"/>
                </a:solidFill>
                <a:latin typeface="Arial" panose="020B0604020202020204" pitchFamily="34" charset="0"/>
              </a:defRPr>
            </a:lvl9pPr>
          </a:lstStyle>
          <a:p>
            <a:pPr algn="r" eaLnBrk="1" hangingPunct="1"/>
            <a:fld id="{802B5F81-474A-4E20-8436-7ADC8ECF02F7}" type="slidenum">
              <a:rPr lang="de-DE" altLang="de-DE" sz="1000" b="0"/>
              <a:pPr algn="r" eaLnBrk="1" hangingPunct="1"/>
              <a:t>‹Nr.›</a:t>
            </a:fld>
            <a:endParaRPr lang="de-DE" altLang="de-DE" sz="1000" b="0" dirty="0"/>
          </a:p>
        </p:txBody>
      </p:sp>
      <p:pic>
        <p:nvPicPr>
          <p:cNvPr id="4" name="Picture 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5238" y="188913"/>
            <a:ext cx="20907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rtl="0" eaLnBrk="0" fontAlgn="base" hangingPunct="0">
        <a:spcBef>
          <a:spcPct val="0"/>
        </a:spcBef>
        <a:spcAft>
          <a:spcPct val="0"/>
        </a:spcAft>
        <a:defRPr sz="2200" b="1">
          <a:solidFill>
            <a:srgbClr val="0065A6"/>
          </a:solidFill>
          <a:latin typeface="+mj-lt"/>
          <a:ea typeface="+mj-ea"/>
          <a:cs typeface="+mj-cs"/>
        </a:defRPr>
      </a:lvl1pPr>
      <a:lvl2pPr algn="l" rtl="0" eaLnBrk="0" fontAlgn="base" hangingPunct="0">
        <a:spcBef>
          <a:spcPct val="0"/>
        </a:spcBef>
        <a:spcAft>
          <a:spcPct val="0"/>
        </a:spcAft>
        <a:defRPr sz="2200" b="1">
          <a:solidFill>
            <a:srgbClr val="0065A6"/>
          </a:solidFill>
          <a:latin typeface="Arial" charset="0"/>
        </a:defRPr>
      </a:lvl2pPr>
      <a:lvl3pPr algn="l" rtl="0" eaLnBrk="0" fontAlgn="base" hangingPunct="0">
        <a:spcBef>
          <a:spcPct val="0"/>
        </a:spcBef>
        <a:spcAft>
          <a:spcPct val="0"/>
        </a:spcAft>
        <a:defRPr sz="2200" b="1">
          <a:solidFill>
            <a:srgbClr val="0065A6"/>
          </a:solidFill>
          <a:latin typeface="Arial" charset="0"/>
        </a:defRPr>
      </a:lvl3pPr>
      <a:lvl4pPr algn="l" rtl="0" eaLnBrk="0" fontAlgn="base" hangingPunct="0">
        <a:spcBef>
          <a:spcPct val="0"/>
        </a:spcBef>
        <a:spcAft>
          <a:spcPct val="0"/>
        </a:spcAft>
        <a:defRPr sz="2200" b="1">
          <a:solidFill>
            <a:srgbClr val="0065A6"/>
          </a:solidFill>
          <a:latin typeface="Arial" charset="0"/>
        </a:defRPr>
      </a:lvl4pPr>
      <a:lvl5pPr algn="l" rtl="0" eaLnBrk="0" fontAlgn="base" hangingPunct="0">
        <a:spcBef>
          <a:spcPct val="0"/>
        </a:spcBef>
        <a:spcAft>
          <a:spcPct val="0"/>
        </a:spcAft>
        <a:defRPr sz="2200" b="1">
          <a:solidFill>
            <a:srgbClr val="0065A6"/>
          </a:solidFill>
          <a:latin typeface="Arial" charset="0"/>
        </a:defRPr>
      </a:lvl5pPr>
      <a:lvl6pPr marL="457200" algn="l" rtl="0" fontAlgn="base">
        <a:spcBef>
          <a:spcPct val="0"/>
        </a:spcBef>
        <a:spcAft>
          <a:spcPct val="0"/>
        </a:spcAft>
        <a:defRPr sz="2200" b="1">
          <a:solidFill>
            <a:srgbClr val="0065A6"/>
          </a:solidFill>
          <a:latin typeface="Arial" charset="0"/>
        </a:defRPr>
      </a:lvl6pPr>
      <a:lvl7pPr marL="914400" algn="l" rtl="0" fontAlgn="base">
        <a:spcBef>
          <a:spcPct val="0"/>
        </a:spcBef>
        <a:spcAft>
          <a:spcPct val="0"/>
        </a:spcAft>
        <a:defRPr sz="2200" b="1">
          <a:solidFill>
            <a:srgbClr val="0065A6"/>
          </a:solidFill>
          <a:latin typeface="Arial" charset="0"/>
        </a:defRPr>
      </a:lvl7pPr>
      <a:lvl8pPr marL="1371600" algn="l" rtl="0" fontAlgn="base">
        <a:spcBef>
          <a:spcPct val="0"/>
        </a:spcBef>
        <a:spcAft>
          <a:spcPct val="0"/>
        </a:spcAft>
        <a:defRPr sz="2200" b="1">
          <a:solidFill>
            <a:srgbClr val="0065A6"/>
          </a:solidFill>
          <a:latin typeface="Arial" charset="0"/>
        </a:defRPr>
      </a:lvl8pPr>
      <a:lvl9pPr marL="1828800" algn="l" rtl="0" fontAlgn="base">
        <a:spcBef>
          <a:spcPct val="0"/>
        </a:spcBef>
        <a:spcAft>
          <a:spcPct val="0"/>
        </a:spcAft>
        <a:defRPr sz="2200" b="1">
          <a:solidFill>
            <a:srgbClr val="0065A6"/>
          </a:solidFill>
          <a:latin typeface="Arial" charset="0"/>
        </a:defRPr>
      </a:lvl9pPr>
    </p:titleStyle>
    <p:bodyStyle>
      <a:lvl1pPr marL="342900" indent="-342900" algn="l" rtl="0" eaLnBrk="0" fontAlgn="base" hangingPunct="0">
        <a:spcBef>
          <a:spcPct val="20000"/>
        </a:spcBef>
        <a:spcAft>
          <a:spcPct val="0"/>
        </a:spcAft>
        <a:buChar char="•"/>
        <a:defRPr sz="1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1400">
          <a:solidFill>
            <a:schemeClr val="tx1"/>
          </a:solidFill>
          <a:latin typeface="+mn-lt"/>
        </a:defRPr>
      </a:lvl5pPr>
      <a:lvl6pPr marL="2514600" indent="-228600" algn="l" rtl="0" fontAlgn="base">
        <a:spcBef>
          <a:spcPct val="20000"/>
        </a:spcBef>
        <a:spcAft>
          <a:spcPct val="0"/>
        </a:spcAft>
        <a:defRPr sz="1400">
          <a:solidFill>
            <a:schemeClr val="tx1"/>
          </a:solidFill>
          <a:latin typeface="+mn-lt"/>
        </a:defRPr>
      </a:lvl6pPr>
      <a:lvl7pPr marL="2971800" indent="-228600" algn="l" rtl="0" fontAlgn="base">
        <a:spcBef>
          <a:spcPct val="20000"/>
        </a:spcBef>
        <a:spcAft>
          <a:spcPct val="0"/>
        </a:spcAft>
        <a:defRPr sz="1400">
          <a:solidFill>
            <a:schemeClr val="tx1"/>
          </a:solidFill>
          <a:latin typeface="+mn-lt"/>
        </a:defRPr>
      </a:lvl7pPr>
      <a:lvl8pPr marL="3429000" indent="-228600" algn="l" rtl="0" fontAlgn="base">
        <a:spcBef>
          <a:spcPct val="20000"/>
        </a:spcBef>
        <a:spcAft>
          <a:spcPct val="0"/>
        </a:spcAft>
        <a:defRPr sz="1400">
          <a:solidFill>
            <a:schemeClr val="tx1"/>
          </a:solidFill>
          <a:latin typeface="+mn-lt"/>
        </a:defRPr>
      </a:lvl8pPr>
      <a:lvl9pPr marL="3886200" indent="-228600" algn="l" rtl="0" fontAlgn="base">
        <a:spcBef>
          <a:spcPct val="20000"/>
        </a:spcBef>
        <a:spcAft>
          <a:spcPct val="0"/>
        </a:spcAft>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spect="1" noChangeArrowheads="1"/>
          </p:cNvSpPr>
          <p:nvPr>
            <p:ph type="ctrTitle"/>
          </p:nvPr>
        </p:nvSpPr>
        <p:spPr bwMode="auto">
          <a:xfrm>
            <a:off x="428625" y="1989138"/>
            <a:ext cx="5616575" cy="1655762"/>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de-DE" altLang="de-DE" sz="1800" b="1" dirty="0">
                <a:solidFill>
                  <a:srgbClr val="0065A6"/>
                </a:solidFill>
              </a:rPr>
              <a:t>Echokardiographie bei Vorhofflimmern</a:t>
            </a:r>
            <a:br>
              <a:rPr lang="de-DE" altLang="de-DE" sz="1800" b="1" dirty="0">
                <a:solidFill>
                  <a:srgbClr val="0065A6"/>
                </a:solidFill>
              </a:rPr>
            </a:br>
            <a:r>
              <a:rPr lang="de-DE" altLang="de-DE" sz="1800" b="1" dirty="0">
                <a:solidFill>
                  <a:srgbClr val="0065A6"/>
                </a:solidFill>
              </a:rPr>
              <a:t>Linker und rechter Vorhof</a:t>
            </a:r>
            <a:br>
              <a:rPr lang="de-DE" altLang="de-DE" sz="1800" b="1" dirty="0">
                <a:solidFill>
                  <a:srgbClr val="0065A6"/>
                </a:solidFill>
              </a:rPr>
            </a:br>
            <a:br>
              <a:rPr lang="de-DE" altLang="de-DE" sz="1800" b="1" dirty="0">
                <a:solidFill>
                  <a:srgbClr val="0065A6"/>
                </a:solidFill>
              </a:rPr>
            </a:br>
            <a:r>
              <a:rPr lang="de-DE" altLang="de-DE" sz="1300" b="1" dirty="0">
                <a:solidFill>
                  <a:schemeClr val="tx1"/>
                </a:solidFill>
              </a:rPr>
              <a:t>Regionale Kliniken Holding RKH</a:t>
            </a:r>
            <a:br>
              <a:rPr lang="de-DE" altLang="de-DE" sz="1300" b="1" dirty="0">
                <a:solidFill>
                  <a:schemeClr val="tx1"/>
                </a:solidFill>
              </a:rPr>
            </a:br>
            <a:r>
              <a:rPr lang="de-DE" altLang="de-DE" sz="1300" b="1" dirty="0">
                <a:solidFill>
                  <a:schemeClr val="tx1"/>
                </a:solidFill>
              </a:rPr>
              <a:t>Dr. Thomas Single, </a:t>
            </a:r>
            <a:br>
              <a:rPr lang="de-DE" altLang="de-DE" sz="1300" b="1" dirty="0">
                <a:solidFill>
                  <a:schemeClr val="tx1"/>
                </a:solidFill>
              </a:rPr>
            </a:br>
            <a:r>
              <a:rPr lang="de-DE" altLang="de-DE" sz="1300" b="1" dirty="0">
                <a:solidFill>
                  <a:schemeClr val="tx1"/>
                </a:solidFill>
              </a:rPr>
              <a:t>Echolabor Klinikum Ludwigsburg</a:t>
            </a:r>
            <a:br>
              <a:rPr lang="de-DE" altLang="de-DE" sz="1300" b="1" dirty="0">
                <a:solidFill>
                  <a:schemeClr val="tx1"/>
                </a:solidFill>
              </a:rPr>
            </a:br>
            <a:endParaRPr lang="de-DE" altLang="de-DE" sz="13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30C9A-B9C2-4F9F-8F4F-85161CF9184E}"/>
              </a:ext>
            </a:extLst>
          </p:cNvPr>
          <p:cNvSpPr>
            <a:spLocks noGrp="1"/>
          </p:cNvSpPr>
          <p:nvPr>
            <p:ph type="title"/>
          </p:nvPr>
        </p:nvSpPr>
        <p:spPr/>
        <p:txBody>
          <a:bodyPr/>
          <a:lstStyle/>
          <a:p>
            <a:r>
              <a:rPr lang="de-DE" dirty="0"/>
              <a:t>Risikofaktoren für VHF und VHF-Rezidiv</a:t>
            </a:r>
          </a:p>
        </p:txBody>
      </p:sp>
      <p:sp>
        <p:nvSpPr>
          <p:cNvPr id="3" name="Inhaltsplatzhalter 2">
            <a:extLst>
              <a:ext uri="{FF2B5EF4-FFF2-40B4-BE49-F238E27FC236}">
                <a16:creationId xmlns:a16="http://schemas.microsoft.com/office/drawing/2014/main" id="{99FBA27B-8C16-42AF-AFA4-BC58B19EEBF7}"/>
              </a:ext>
            </a:extLst>
          </p:cNvPr>
          <p:cNvSpPr>
            <a:spLocks noGrp="1"/>
          </p:cNvSpPr>
          <p:nvPr>
            <p:ph sz="half" idx="1"/>
          </p:nvPr>
        </p:nvSpPr>
        <p:spPr/>
        <p:txBody>
          <a:bodyPr/>
          <a:lstStyle/>
          <a:p>
            <a:pPr>
              <a:buFontTx/>
              <a:buChar char="-"/>
            </a:pPr>
            <a:r>
              <a:rPr lang="en-US" dirty="0" err="1"/>
              <a:t>Echokardiographisch</a:t>
            </a:r>
            <a:r>
              <a:rPr lang="en-US" dirty="0"/>
              <a:t> </a:t>
            </a:r>
            <a:r>
              <a:rPr lang="en-US" dirty="0" err="1"/>
              <a:t>kann</a:t>
            </a:r>
            <a:r>
              <a:rPr lang="en-US" dirty="0"/>
              <a:t> der </a:t>
            </a:r>
            <a:r>
              <a:rPr lang="en-US" dirty="0" err="1"/>
              <a:t>Erfolg</a:t>
            </a:r>
            <a:r>
              <a:rPr lang="en-US" dirty="0"/>
              <a:t> </a:t>
            </a:r>
            <a:r>
              <a:rPr lang="en-US" dirty="0" err="1"/>
              <a:t>für</a:t>
            </a:r>
            <a:r>
              <a:rPr lang="en-US" dirty="0"/>
              <a:t> </a:t>
            </a:r>
            <a:r>
              <a:rPr lang="en-US" dirty="0" err="1"/>
              <a:t>eine</a:t>
            </a:r>
            <a:r>
              <a:rPr lang="en-US" dirty="0"/>
              <a:t> </a:t>
            </a:r>
            <a:r>
              <a:rPr lang="en-US" dirty="0" err="1"/>
              <a:t>Rhythmisierung</a:t>
            </a:r>
            <a:r>
              <a:rPr lang="en-US" dirty="0"/>
              <a:t> </a:t>
            </a:r>
            <a:r>
              <a:rPr lang="en-US" dirty="0" err="1"/>
              <a:t>abgeschätzt</a:t>
            </a:r>
            <a:r>
              <a:rPr lang="en-US" dirty="0"/>
              <a:t> warden.</a:t>
            </a:r>
          </a:p>
          <a:p>
            <a:pPr>
              <a:buFontTx/>
              <a:buChar char="-"/>
            </a:pPr>
            <a:r>
              <a:rPr lang="en-US" dirty="0"/>
              <a:t>Echo-</a:t>
            </a:r>
            <a:r>
              <a:rPr lang="en-US" dirty="0" err="1"/>
              <a:t>Befunde</a:t>
            </a:r>
            <a:r>
              <a:rPr lang="en-US" dirty="0"/>
              <a:t>, die mit einer </a:t>
            </a:r>
            <a:r>
              <a:rPr lang="en-US" dirty="0" err="1"/>
              <a:t>erhöhten</a:t>
            </a:r>
            <a:r>
              <a:rPr lang="en-US" dirty="0"/>
              <a:t> VHF-Rate </a:t>
            </a:r>
            <a:r>
              <a:rPr lang="en-US" dirty="0" err="1"/>
              <a:t>assoziiert</a:t>
            </a:r>
            <a:r>
              <a:rPr lang="en-US" dirty="0"/>
              <a:t> </a:t>
            </a:r>
            <a:r>
              <a:rPr lang="en-US" dirty="0" err="1"/>
              <a:t>sind</a:t>
            </a:r>
            <a:r>
              <a:rPr lang="en-US" dirty="0"/>
              <a:t>: </a:t>
            </a:r>
          </a:p>
          <a:p>
            <a:pPr lvl="1">
              <a:buFontTx/>
              <a:buChar char="-"/>
            </a:pPr>
            <a:r>
              <a:rPr lang="en-US" dirty="0" err="1"/>
              <a:t>Rheumatische</a:t>
            </a:r>
            <a:r>
              <a:rPr lang="en-US" dirty="0"/>
              <a:t> </a:t>
            </a:r>
            <a:r>
              <a:rPr lang="en-US" dirty="0" err="1"/>
              <a:t>Mitralklappenerkrankung</a:t>
            </a:r>
            <a:endParaRPr lang="en-US" dirty="0"/>
          </a:p>
          <a:p>
            <a:pPr lvl="1">
              <a:buFontTx/>
              <a:buChar char="-"/>
            </a:pPr>
            <a:r>
              <a:rPr lang="en-US" b="1" dirty="0">
                <a:solidFill>
                  <a:srgbClr val="FF0000"/>
                </a:solidFill>
              </a:rPr>
              <a:t>LA-Dilatation</a:t>
            </a:r>
            <a:r>
              <a:rPr lang="en-US" dirty="0"/>
              <a:t>  und LA-</a:t>
            </a:r>
            <a:r>
              <a:rPr lang="en-US" dirty="0" err="1"/>
              <a:t>Dysfunktion</a:t>
            </a:r>
            <a:endParaRPr lang="en-US" dirty="0"/>
          </a:p>
          <a:p>
            <a:pPr lvl="1">
              <a:buFontTx/>
              <a:buChar char="-"/>
            </a:pPr>
            <a:r>
              <a:rPr lang="en-US" dirty="0" err="1"/>
              <a:t>Hypertrophie</a:t>
            </a:r>
            <a:endParaRPr lang="en-US" dirty="0"/>
          </a:p>
          <a:p>
            <a:pPr lvl="1">
              <a:buFontTx/>
              <a:buChar char="-"/>
            </a:pPr>
            <a:r>
              <a:rPr lang="en-US" dirty="0" err="1"/>
              <a:t>Systolische</a:t>
            </a:r>
            <a:r>
              <a:rPr lang="en-US" dirty="0"/>
              <a:t> </a:t>
            </a:r>
            <a:r>
              <a:rPr lang="en-US" dirty="0" err="1"/>
              <a:t>Funktionsstörung</a:t>
            </a:r>
            <a:r>
              <a:rPr lang="en-US" dirty="0"/>
              <a:t> des LV </a:t>
            </a:r>
          </a:p>
          <a:p>
            <a:pPr lvl="1">
              <a:buFontTx/>
              <a:buChar char="-"/>
            </a:pPr>
            <a:r>
              <a:rPr lang="en-US" dirty="0" err="1"/>
              <a:t>Regionale</a:t>
            </a:r>
            <a:r>
              <a:rPr lang="en-US" dirty="0"/>
              <a:t> </a:t>
            </a:r>
            <a:r>
              <a:rPr lang="en-US" dirty="0" err="1"/>
              <a:t>Wandbewegungsstörungen</a:t>
            </a:r>
            <a:endParaRPr lang="en-US" dirty="0"/>
          </a:p>
          <a:p>
            <a:pPr lvl="1">
              <a:buFontTx/>
              <a:buChar char="-"/>
            </a:pPr>
            <a:r>
              <a:rPr lang="en-US" dirty="0" err="1"/>
              <a:t>Diastolische</a:t>
            </a:r>
            <a:r>
              <a:rPr lang="en-US" dirty="0"/>
              <a:t> </a:t>
            </a:r>
            <a:r>
              <a:rPr lang="en-US" dirty="0" err="1"/>
              <a:t>Funktionsstörung</a:t>
            </a:r>
            <a:r>
              <a:rPr lang="en-US" dirty="0"/>
              <a:t> des LV </a:t>
            </a:r>
          </a:p>
          <a:p>
            <a:pPr lvl="1">
              <a:buFontTx/>
              <a:buChar char="-"/>
            </a:pPr>
            <a:r>
              <a:rPr lang="en-US" dirty="0" err="1"/>
              <a:t>Perikarditis</a:t>
            </a:r>
            <a:endParaRPr lang="en-US" dirty="0"/>
          </a:p>
          <a:p>
            <a:pPr lvl="1">
              <a:buFontTx/>
              <a:buChar char="-"/>
            </a:pPr>
            <a:r>
              <a:rPr lang="en-US" dirty="0"/>
              <a:t>Pulmonale </a:t>
            </a:r>
            <a:r>
              <a:rPr lang="en-US" dirty="0" err="1"/>
              <a:t>Hypertonie</a:t>
            </a:r>
            <a:endParaRPr lang="en-US" dirty="0"/>
          </a:p>
          <a:p>
            <a:pPr lvl="1">
              <a:buFontTx/>
              <a:buChar char="-"/>
            </a:pPr>
            <a:r>
              <a:rPr lang="en-US" dirty="0" err="1"/>
              <a:t>Mitralringverkalkung</a:t>
            </a:r>
            <a:endParaRPr lang="en-US" dirty="0"/>
          </a:p>
          <a:p>
            <a:pPr>
              <a:buFontTx/>
              <a:buChar char="-"/>
            </a:pPr>
            <a:r>
              <a:rPr lang="en-US" dirty="0"/>
              <a:t>Zu den </a:t>
            </a:r>
            <a:r>
              <a:rPr lang="en-US" dirty="0" err="1"/>
              <a:t>wichtigsten</a:t>
            </a:r>
            <a:r>
              <a:rPr lang="en-US" dirty="0"/>
              <a:t> </a:t>
            </a:r>
            <a:r>
              <a:rPr lang="en-US" dirty="0" err="1"/>
              <a:t>Einflussfaktoren</a:t>
            </a:r>
            <a:r>
              <a:rPr lang="en-US" dirty="0"/>
              <a:t> </a:t>
            </a:r>
            <a:r>
              <a:rPr lang="en-US" dirty="0" err="1"/>
              <a:t>für</a:t>
            </a:r>
            <a:r>
              <a:rPr lang="en-US" dirty="0"/>
              <a:t> das </a:t>
            </a:r>
            <a:r>
              <a:rPr lang="en-US" dirty="0" err="1"/>
              <a:t>Auftreten</a:t>
            </a:r>
            <a:r>
              <a:rPr lang="en-US" dirty="0"/>
              <a:t> von VHF </a:t>
            </a:r>
            <a:r>
              <a:rPr lang="en-US" dirty="0" err="1"/>
              <a:t>zählen</a:t>
            </a:r>
            <a:r>
              <a:rPr lang="en-US" dirty="0"/>
              <a:t> Alter, </a:t>
            </a:r>
            <a:r>
              <a:rPr lang="en-US" dirty="0" err="1"/>
              <a:t>Niereninsuffizienz</a:t>
            </a:r>
            <a:r>
              <a:rPr lang="en-US" dirty="0"/>
              <a:t> und </a:t>
            </a:r>
            <a:r>
              <a:rPr lang="en-US" dirty="0" err="1"/>
              <a:t>Schlafapnoe</a:t>
            </a:r>
            <a:r>
              <a:rPr lang="en-US" dirty="0"/>
              <a:t>. </a:t>
            </a:r>
          </a:p>
          <a:p>
            <a:pPr>
              <a:buFontTx/>
              <a:buChar char="-"/>
            </a:pPr>
            <a:r>
              <a:rPr lang="en-US" dirty="0" err="1"/>
              <a:t>Weitere</a:t>
            </a:r>
            <a:r>
              <a:rPr lang="en-US" dirty="0"/>
              <a:t> </a:t>
            </a:r>
            <a:r>
              <a:rPr lang="en-US" dirty="0" err="1"/>
              <a:t>Risikofaktoren</a:t>
            </a:r>
            <a:r>
              <a:rPr lang="en-US" dirty="0"/>
              <a:t> </a:t>
            </a:r>
            <a:r>
              <a:rPr lang="en-US" dirty="0" err="1"/>
              <a:t>siehe</a:t>
            </a:r>
            <a:r>
              <a:rPr lang="en-US" dirty="0"/>
              <a:t> </a:t>
            </a:r>
            <a:r>
              <a:rPr lang="en-US" dirty="0" err="1"/>
              <a:t>rechts</a:t>
            </a:r>
            <a:endParaRPr lang="en-US" dirty="0"/>
          </a:p>
          <a:p>
            <a:pPr>
              <a:buFontTx/>
              <a:buChar char="-"/>
            </a:pPr>
            <a:endParaRPr lang="en-US" dirty="0"/>
          </a:p>
          <a:p>
            <a:pPr marL="0" indent="0">
              <a:buNone/>
            </a:pPr>
            <a:endParaRPr lang="de-DE" dirty="0"/>
          </a:p>
        </p:txBody>
      </p:sp>
      <p:graphicFrame>
        <p:nvGraphicFramePr>
          <p:cNvPr id="8" name="Inhaltsplatzhalter 7">
            <a:extLst>
              <a:ext uri="{FF2B5EF4-FFF2-40B4-BE49-F238E27FC236}">
                <a16:creationId xmlns:a16="http://schemas.microsoft.com/office/drawing/2014/main" id="{57D9D62A-41EF-42C9-B9D9-A29C84DF9371}"/>
              </a:ext>
            </a:extLst>
          </p:cNvPr>
          <p:cNvGraphicFramePr>
            <a:graphicFrameLocks noGrp="1"/>
          </p:cNvGraphicFramePr>
          <p:nvPr>
            <p:ph sz="half" idx="2"/>
            <p:extLst>
              <p:ext uri="{D42A27DB-BD31-4B8C-83A1-F6EECF244321}">
                <p14:modId xmlns:p14="http://schemas.microsoft.com/office/powerpoint/2010/main" val="3816114555"/>
              </p:ext>
            </p:extLst>
          </p:nvPr>
        </p:nvGraphicFramePr>
        <p:xfrm>
          <a:off x="5305812" y="1529985"/>
          <a:ext cx="4306888" cy="5191760"/>
        </p:xfrm>
        <a:graphic>
          <a:graphicData uri="http://schemas.openxmlformats.org/drawingml/2006/table">
            <a:tbl>
              <a:tblPr firstRow="1" bandRow="1">
                <a:tableStyleId>{5C22544A-7EE6-4342-B048-85BDC9FD1C3A}</a:tableStyleId>
              </a:tblPr>
              <a:tblGrid>
                <a:gridCol w="2153444">
                  <a:extLst>
                    <a:ext uri="{9D8B030D-6E8A-4147-A177-3AD203B41FA5}">
                      <a16:colId xmlns:a16="http://schemas.microsoft.com/office/drawing/2014/main" val="2349681779"/>
                    </a:ext>
                  </a:extLst>
                </a:gridCol>
                <a:gridCol w="2153444">
                  <a:extLst>
                    <a:ext uri="{9D8B030D-6E8A-4147-A177-3AD203B41FA5}">
                      <a16:colId xmlns:a16="http://schemas.microsoft.com/office/drawing/2014/main" val="3405648316"/>
                    </a:ext>
                  </a:extLst>
                </a:gridCol>
              </a:tblGrid>
              <a:tr h="370840">
                <a:tc>
                  <a:txBody>
                    <a:bodyPr/>
                    <a:lstStyle/>
                    <a:p>
                      <a:r>
                        <a:rPr lang="de-DE" sz="1200"/>
                        <a:t>Faktor</a:t>
                      </a:r>
                    </a:p>
                  </a:txBody>
                  <a:tcPr/>
                </a:tc>
                <a:tc>
                  <a:txBody>
                    <a:bodyPr/>
                    <a:lstStyle/>
                    <a:p>
                      <a:r>
                        <a:rPr lang="de-DE" sz="1200"/>
                        <a:t>Hazard Ratio</a:t>
                      </a:r>
                    </a:p>
                  </a:txBody>
                  <a:tcPr/>
                </a:tc>
                <a:extLst>
                  <a:ext uri="{0D108BD9-81ED-4DB2-BD59-A6C34878D82A}">
                    <a16:rowId xmlns:a16="http://schemas.microsoft.com/office/drawing/2014/main" val="1150258604"/>
                  </a:ext>
                </a:extLst>
              </a:tr>
              <a:tr h="370840">
                <a:tc>
                  <a:txBody>
                    <a:bodyPr/>
                    <a:lstStyle/>
                    <a:p>
                      <a:r>
                        <a:rPr lang="de-DE" sz="1200"/>
                        <a:t>Alter über 60</a:t>
                      </a:r>
                    </a:p>
                  </a:txBody>
                  <a:tcPr/>
                </a:tc>
                <a:tc>
                  <a:txBody>
                    <a:bodyPr/>
                    <a:lstStyle/>
                    <a:p>
                      <a:r>
                        <a:rPr lang="de-DE" sz="1200"/>
                        <a:t>4,98</a:t>
                      </a:r>
                    </a:p>
                  </a:txBody>
                  <a:tcPr/>
                </a:tc>
                <a:extLst>
                  <a:ext uri="{0D108BD9-81ED-4DB2-BD59-A6C34878D82A}">
                    <a16:rowId xmlns:a16="http://schemas.microsoft.com/office/drawing/2014/main" val="2621531241"/>
                  </a:ext>
                </a:extLst>
              </a:tr>
              <a:tr h="370840">
                <a:tc>
                  <a:txBody>
                    <a:bodyPr/>
                    <a:lstStyle/>
                    <a:p>
                      <a:r>
                        <a:rPr lang="de-DE" sz="1200"/>
                        <a:t>Alter über 70</a:t>
                      </a:r>
                    </a:p>
                  </a:txBody>
                  <a:tcPr/>
                </a:tc>
                <a:tc>
                  <a:txBody>
                    <a:bodyPr/>
                    <a:lstStyle/>
                    <a:p>
                      <a:r>
                        <a:rPr lang="de-DE" sz="1200"/>
                        <a:t>7,35</a:t>
                      </a:r>
                    </a:p>
                  </a:txBody>
                  <a:tcPr/>
                </a:tc>
                <a:extLst>
                  <a:ext uri="{0D108BD9-81ED-4DB2-BD59-A6C34878D82A}">
                    <a16:rowId xmlns:a16="http://schemas.microsoft.com/office/drawing/2014/main" val="2396247181"/>
                  </a:ext>
                </a:extLst>
              </a:tr>
              <a:tr h="370840">
                <a:tc>
                  <a:txBody>
                    <a:bodyPr/>
                    <a:lstStyle/>
                    <a:p>
                      <a:r>
                        <a:rPr lang="de-DE" sz="1200"/>
                        <a:t>Alter über 80</a:t>
                      </a:r>
                    </a:p>
                  </a:txBody>
                  <a:tcPr/>
                </a:tc>
                <a:tc>
                  <a:txBody>
                    <a:bodyPr/>
                    <a:lstStyle/>
                    <a:p>
                      <a:r>
                        <a:rPr lang="de-DE" sz="1200"/>
                        <a:t>9,33</a:t>
                      </a:r>
                    </a:p>
                  </a:txBody>
                  <a:tcPr/>
                </a:tc>
                <a:extLst>
                  <a:ext uri="{0D108BD9-81ED-4DB2-BD59-A6C34878D82A}">
                    <a16:rowId xmlns:a16="http://schemas.microsoft.com/office/drawing/2014/main" val="474282893"/>
                  </a:ext>
                </a:extLst>
              </a:tr>
              <a:tr h="370840">
                <a:tc>
                  <a:txBody>
                    <a:bodyPr/>
                    <a:lstStyle/>
                    <a:p>
                      <a:r>
                        <a:rPr lang="de-DE" sz="1200"/>
                        <a:t>Arterielle Hypertonie</a:t>
                      </a:r>
                    </a:p>
                  </a:txBody>
                  <a:tcPr/>
                </a:tc>
                <a:tc>
                  <a:txBody>
                    <a:bodyPr/>
                    <a:lstStyle/>
                    <a:p>
                      <a:r>
                        <a:rPr lang="de-DE" sz="1200"/>
                        <a:t>1,32</a:t>
                      </a:r>
                    </a:p>
                  </a:txBody>
                  <a:tcPr/>
                </a:tc>
                <a:extLst>
                  <a:ext uri="{0D108BD9-81ED-4DB2-BD59-A6C34878D82A}">
                    <a16:rowId xmlns:a16="http://schemas.microsoft.com/office/drawing/2014/main" val="1326612791"/>
                  </a:ext>
                </a:extLst>
              </a:tr>
              <a:tr h="370840">
                <a:tc>
                  <a:txBody>
                    <a:bodyPr/>
                    <a:lstStyle/>
                    <a:p>
                      <a:r>
                        <a:rPr lang="de-DE" sz="1200"/>
                        <a:t>Herzinsuffizienz</a:t>
                      </a:r>
                    </a:p>
                  </a:txBody>
                  <a:tcPr/>
                </a:tc>
                <a:tc>
                  <a:txBody>
                    <a:bodyPr/>
                    <a:lstStyle/>
                    <a:p>
                      <a:r>
                        <a:rPr lang="de-DE" sz="1200"/>
                        <a:t>1,43</a:t>
                      </a:r>
                    </a:p>
                  </a:txBody>
                  <a:tcPr/>
                </a:tc>
                <a:extLst>
                  <a:ext uri="{0D108BD9-81ED-4DB2-BD59-A6C34878D82A}">
                    <a16:rowId xmlns:a16="http://schemas.microsoft.com/office/drawing/2014/main" val="1244871725"/>
                  </a:ext>
                </a:extLst>
              </a:tr>
              <a:tr h="370840">
                <a:tc>
                  <a:txBody>
                    <a:bodyPr/>
                    <a:lstStyle/>
                    <a:p>
                      <a:r>
                        <a:rPr lang="de-DE" sz="1200"/>
                        <a:t>Herzinfarkt</a:t>
                      </a:r>
                    </a:p>
                  </a:txBody>
                  <a:tcPr/>
                </a:tc>
                <a:tc>
                  <a:txBody>
                    <a:bodyPr/>
                    <a:lstStyle/>
                    <a:p>
                      <a:r>
                        <a:rPr lang="de-DE" sz="1200"/>
                        <a:t>1,46</a:t>
                      </a:r>
                    </a:p>
                  </a:txBody>
                  <a:tcPr/>
                </a:tc>
                <a:extLst>
                  <a:ext uri="{0D108BD9-81ED-4DB2-BD59-A6C34878D82A}">
                    <a16:rowId xmlns:a16="http://schemas.microsoft.com/office/drawing/2014/main" val="2408249725"/>
                  </a:ext>
                </a:extLst>
              </a:tr>
              <a:tr h="370840">
                <a:tc>
                  <a:txBody>
                    <a:bodyPr/>
                    <a:lstStyle/>
                    <a:p>
                      <a:r>
                        <a:rPr lang="de-DE" sz="1200"/>
                        <a:t>BMI &gt;31</a:t>
                      </a:r>
                    </a:p>
                  </a:txBody>
                  <a:tcPr/>
                </a:tc>
                <a:tc>
                  <a:txBody>
                    <a:bodyPr/>
                    <a:lstStyle/>
                    <a:p>
                      <a:r>
                        <a:rPr lang="de-DE" sz="1200"/>
                        <a:t>1,37</a:t>
                      </a:r>
                    </a:p>
                  </a:txBody>
                  <a:tcPr/>
                </a:tc>
                <a:extLst>
                  <a:ext uri="{0D108BD9-81ED-4DB2-BD59-A6C34878D82A}">
                    <a16:rowId xmlns:a16="http://schemas.microsoft.com/office/drawing/2014/main" val="1391828023"/>
                  </a:ext>
                </a:extLst>
              </a:tr>
              <a:tr h="370840">
                <a:tc>
                  <a:txBody>
                    <a:bodyPr/>
                    <a:lstStyle/>
                    <a:p>
                      <a:r>
                        <a:rPr lang="de-DE" sz="1200"/>
                        <a:t>FEVI&lt; 60</a:t>
                      </a:r>
                    </a:p>
                  </a:txBody>
                  <a:tcPr/>
                </a:tc>
                <a:tc>
                  <a:txBody>
                    <a:bodyPr/>
                    <a:lstStyle/>
                    <a:p>
                      <a:r>
                        <a:rPr lang="de-DE" sz="1200"/>
                        <a:t>2,53</a:t>
                      </a:r>
                    </a:p>
                  </a:txBody>
                  <a:tcPr/>
                </a:tc>
                <a:extLst>
                  <a:ext uri="{0D108BD9-81ED-4DB2-BD59-A6C34878D82A}">
                    <a16:rowId xmlns:a16="http://schemas.microsoft.com/office/drawing/2014/main" val="939645933"/>
                  </a:ext>
                </a:extLst>
              </a:tr>
              <a:tr h="370840">
                <a:tc>
                  <a:txBody>
                    <a:bodyPr/>
                    <a:lstStyle/>
                    <a:p>
                      <a:r>
                        <a:rPr lang="de-DE" sz="1200"/>
                        <a:t>Niereninsuff. Stadium IV</a:t>
                      </a:r>
                    </a:p>
                  </a:txBody>
                  <a:tcPr/>
                </a:tc>
                <a:tc>
                  <a:txBody>
                    <a:bodyPr/>
                    <a:lstStyle/>
                    <a:p>
                      <a:r>
                        <a:rPr lang="de-DE" sz="1200"/>
                        <a:t>3,5</a:t>
                      </a:r>
                    </a:p>
                  </a:txBody>
                  <a:tcPr/>
                </a:tc>
                <a:extLst>
                  <a:ext uri="{0D108BD9-81ED-4DB2-BD59-A6C34878D82A}">
                    <a16:rowId xmlns:a16="http://schemas.microsoft.com/office/drawing/2014/main" val="1932610644"/>
                  </a:ext>
                </a:extLst>
              </a:tr>
              <a:tr h="370840">
                <a:tc>
                  <a:txBody>
                    <a:bodyPr/>
                    <a:lstStyle/>
                    <a:p>
                      <a:r>
                        <a:rPr lang="de-DE" sz="1200"/>
                        <a:t>Rauchen</a:t>
                      </a:r>
                    </a:p>
                  </a:txBody>
                  <a:tcPr/>
                </a:tc>
                <a:tc>
                  <a:txBody>
                    <a:bodyPr/>
                    <a:lstStyle/>
                    <a:p>
                      <a:r>
                        <a:rPr lang="de-DE" sz="1200"/>
                        <a:t>2</a:t>
                      </a:r>
                    </a:p>
                  </a:txBody>
                  <a:tcPr/>
                </a:tc>
                <a:extLst>
                  <a:ext uri="{0D108BD9-81ED-4DB2-BD59-A6C34878D82A}">
                    <a16:rowId xmlns:a16="http://schemas.microsoft.com/office/drawing/2014/main" val="1408700902"/>
                  </a:ext>
                </a:extLst>
              </a:tr>
              <a:tr h="370840">
                <a:tc>
                  <a:txBody>
                    <a:bodyPr/>
                    <a:lstStyle/>
                    <a:p>
                      <a:r>
                        <a:rPr lang="de-DE" sz="1200"/>
                        <a:t>Alkohol</a:t>
                      </a:r>
                    </a:p>
                  </a:txBody>
                  <a:tcPr/>
                </a:tc>
                <a:tc>
                  <a:txBody>
                    <a:bodyPr/>
                    <a:lstStyle/>
                    <a:p>
                      <a:r>
                        <a:rPr lang="de-DE" sz="1200"/>
                        <a:t>1,4</a:t>
                      </a:r>
                    </a:p>
                  </a:txBody>
                  <a:tcPr/>
                </a:tc>
                <a:extLst>
                  <a:ext uri="{0D108BD9-81ED-4DB2-BD59-A6C34878D82A}">
                    <a16:rowId xmlns:a16="http://schemas.microsoft.com/office/drawing/2014/main" val="3115508231"/>
                  </a:ext>
                </a:extLst>
              </a:tr>
              <a:tr h="370840">
                <a:tc>
                  <a:txBody>
                    <a:bodyPr/>
                    <a:lstStyle/>
                    <a:p>
                      <a:r>
                        <a:rPr lang="de-DE" sz="1200"/>
                        <a:t>Sport 5x/woche</a:t>
                      </a:r>
                    </a:p>
                  </a:txBody>
                  <a:tcPr/>
                </a:tc>
                <a:tc>
                  <a:txBody>
                    <a:bodyPr/>
                    <a:lstStyle/>
                    <a:p>
                      <a:r>
                        <a:rPr lang="de-DE" sz="1200"/>
                        <a:t>1,2</a:t>
                      </a:r>
                    </a:p>
                  </a:txBody>
                  <a:tcPr/>
                </a:tc>
                <a:extLst>
                  <a:ext uri="{0D108BD9-81ED-4DB2-BD59-A6C34878D82A}">
                    <a16:rowId xmlns:a16="http://schemas.microsoft.com/office/drawing/2014/main" val="3893487637"/>
                  </a:ext>
                </a:extLst>
              </a:tr>
              <a:tr h="370840">
                <a:tc>
                  <a:txBody>
                    <a:bodyPr/>
                    <a:lstStyle/>
                    <a:p>
                      <a:r>
                        <a:rPr lang="de-DE" sz="1200"/>
                        <a:t>Schlafapnoe</a:t>
                      </a:r>
                    </a:p>
                  </a:txBody>
                  <a:tcPr/>
                </a:tc>
                <a:tc>
                  <a:txBody>
                    <a:bodyPr/>
                    <a:lstStyle/>
                    <a:p>
                      <a:r>
                        <a:rPr lang="de-DE" sz="1200"/>
                        <a:t>2,1</a:t>
                      </a:r>
                    </a:p>
                  </a:txBody>
                  <a:tcPr/>
                </a:tc>
                <a:extLst>
                  <a:ext uri="{0D108BD9-81ED-4DB2-BD59-A6C34878D82A}">
                    <a16:rowId xmlns:a16="http://schemas.microsoft.com/office/drawing/2014/main" val="2048614492"/>
                  </a:ext>
                </a:extLst>
              </a:tr>
            </a:tbl>
          </a:graphicData>
        </a:graphic>
      </p:graphicFrame>
      <p:sp>
        <p:nvSpPr>
          <p:cNvPr id="9" name="Rechteck 8">
            <a:extLst>
              <a:ext uri="{FF2B5EF4-FFF2-40B4-BE49-F238E27FC236}">
                <a16:creationId xmlns:a16="http://schemas.microsoft.com/office/drawing/2014/main" id="{D4D1194E-2D0E-4945-B3A2-35EA4AA0C854}"/>
              </a:ext>
            </a:extLst>
          </p:cNvPr>
          <p:cNvSpPr/>
          <p:nvPr/>
        </p:nvSpPr>
        <p:spPr>
          <a:xfrm>
            <a:off x="-27180" y="6137275"/>
            <a:ext cx="4953000" cy="707886"/>
          </a:xfrm>
          <a:prstGeom prst="rect">
            <a:avLst/>
          </a:prstGeom>
        </p:spPr>
        <p:txBody>
          <a:bodyPr>
            <a:spAutoFit/>
          </a:bodyPr>
          <a:lstStyle/>
          <a:p>
            <a:r>
              <a:rPr lang="de-DE" sz="1000"/>
              <a:t>Kirchhof P, B, Castella M, Diener H-C, Heidbuchel H, Hendriks J, Hindricks G, Manolis A, Oldgren J, Popescu B, Schotten U, van Putte B and Vardas P 2016 2016 ESC Guidelines for the management of atrial fibrillation developed in collaboration with EACTS. Eur Heart J 37: 2893–2962.</a:t>
            </a:r>
          </a:p>
        </p:txBody>
      </p:sp>
    </p:spTree>
    <p:extLst>
      <p:ext uri="{BB962C8B-B14F-4D97-AF65-F5344CB8AC3E}">
        <p14:creationId xmlns:p14="http://schemas.microsoft.com/office/powerpoint/2010/main" val="299612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25E63-6FC2-4244-92CE-ADE52D1A2F22}"/>
              </a:ext>
            </a:extLst>
          </p:cNvPr>
          <p:cNvSpPr>
            <a:spLocks noGrp="1"/>
          </p:cNvSpPr>
          <p:nvPr>
            <p:ph type="title"/>
          </p:nvPr>
        </p:nvSpPr>
        <p:spPr/>
        <p:txBody>
          <a:bodyPr/>
          <a:lstStyle/>
          <a:p>
            <a:r>
              <a:rPr lang="de-DE"/>
              <a:t>Größenbestimmung des linken Vorhofs </a:t>
            </a:r>
            <a:br>
              <a:rPr lang="de-DE"/>
            </a:br>
            <a:r>
              <a:rPr lang="de-DE"/>
              <a:t>Diameter-Messung mittels M-Mode</a:t>
            </a:r>
          </a:p>
        </p:txBody>
      </p:sp>
      <p:pic>
        <p:nvPicPr>
          <p:cNvPr id="6" name="Inhaltsplatzhalter 5">
            <a:extLst>
              <a:ext uri="{FF2B5EF4-FFF2-40B4-BE49-F238E27FC236}">
                <a16:creationId xmlns:a16="http://schemas.microsoft.com/office/drawing/2014/main" id="{0169EADC-C9A8-440E-B680-F3A50154F4B6}"/>
              </a:ext>
            </a:extLst>
          </p:cNvPr>
          <p:cNvPicPr>
            <a:picLocks noGrp="1" noChangeAspect="1"/>
          </p:cNvPicPr>
          <p:nvPr>
            <p:ph sz="half" idx="2"/>
          </p:nvPr>
        </p:nvPicPr>
        <p:blipFill>
          <a:blip r:embed="rId3"/>
          <a:stretch>
            <a:fillRect/>
          </a:stretch>
        </p:blipFill>
        <p:spPr>
          <a:xfrm>
            <a:off x="5111132" y="2516789"/>
            <a:ext cx="4017612" cy="2969009"/>
          </a:xfrm>
          <a:prstGeom prst="rect">
            <a:avLst/>
          </a:prstGeom>
        </p:spPr>
      </p:pic>
      <p:sp>
        <p:nvSpPr>
          <p:cNvPr id="3" name="Inhaltsplatzhalter 2">
            <a:extLst>
              <a:ext uri="{FF2B5EF4-FFF2-40B4-BE49-F238E27FC236}">
                <a16:creationId xmlns:a16="http://schemas.microsoft.com/office/drawing/2014/main" id="{D1B81612-DBBA-40D3-8B02-B1CBFABDB6F9}"/>
              </a:ext>
            </a:extLst>
          </p:cNvPr>
          <p:cNvSpPr>
            <a:spLocks noGrp="1"/>
          </p:cNvSpPr>
          <p:nvPr>
            <p:ph sz="half" idx="1"/>
          </p:nvPr>
        </p:nvSpPr>
        <p:spPr/>
        <p:txBody>
          <a:bodyPr/>
          <a:lstStyle/>
          <a:p>
            <a:r>
              <a:rPr lang="de-DE"/>
              <a:t>Die Einstellung erfolgt in der parasternalen lange Achse.</a:t>
            </a:r>
          </a:p>
          <a:p>
            <a:r>
              <a:rPr lang="de-DE"/>
              <a:t>Strukturen auf der Achse sind RV, ventrale Aortenwand (AW), rechtscoronare Tasche, acoronare Tasche, dorsale AW und LA. </a:t>
            </a:r>
          </a:p>
          <a:p>
            <a:r>
              <a:rPr lang="de-DE"/>
              <a:t>Der anteroposteriore Diameter wird senkrecht zur Achse der Aorta ascendens in Höhe der Sinus valsalvae ermittelt. </a:t>
            </a:r>
          </a:p>
          <a:p>
            <a:r>
              <a:rPr lang="de-DE"/>
              <a:t>Nach den Leitlinien (EACVI/ASE)  ist die </a:t>
            </a:r>
            <a:r>
              <a:rPr lang="de-DE">
                <a:solidFill>
                  <a:srgbClr val="FF0000"/>
                </a:solidFill>
              </a:rPr>
              <a:t>leading edge to leading edge </a:t>
            </a:r>
            <a:r>
              <a:rPr lang="de-DE"/>
              <a:t>Methode anzuwenden. Dies differiert zu der </a:t>
            </a:r>
            <a:r>
              <a:rPr lang="de-DE">
                <a:solidFill>
                  <a:srgbClr val="00B0F0"/>
                </a:solidFill>
              </a:rPr>
              <a:t>inner edge to inner edge-Konvention</a:t>
            </a:r>
            <a:r>
              <a:rPr lang="de-DE"/>
              <a:t>, wonach die dorsale Aortenwand nicht mitgemessen wird (ca. 2mm Differenz).</a:t>
            </a:r>
          </a:p>
          <a:p>
            <a:r>
              <a:rPr lang="de-DE"/>
              <a:t>Gemessen wird die maximalen Ausdehnung des LA (endsystolisch, nach  Aortenklappenschluss)   </a:t>
            </a:r>
          </a:p>
          <a:p>
            <a:r>
              <a:rPr lang="de-DE"/>
              <a:t>Die Methode ist gut reproduzierbar und hat eine hohe zeitliche und räumliche Auflösung.</a:t>
            </a:r>
          </a:p>
          <a:p>
            <a:endParaRPr lang="de-DE"/>
          </a:p>
        </p:txBody>
      </p:sp>
      <p:pic>
        <p:nvPicPr>
          <p:cNvPr id="5" name="Grafik 4">
            <a:extLst>
              <a:ext uri="{FF2B5EF4-FFF2-40B4-BE49-F238E27FC236}">
                <a16:creationId xmlns:a16="http://schemas.microsoft.com/office/drawing/2014/main" id="{428A0AA8-6C92-4B68-B5CE-4165E771AD62}"/>
              </a:ext>
            </a:extLst>
          </p:cNvPr>
          <p:cNvPicPr>
            <a:picLocks noChangeAspect="1"/>
          </p:cNvPicPr>
          <p:nvPr/>
        </p:nvPicPr>
        <p:blipFill>
          <a:blip r:embed="rId4"/>
          <a:stretch>
            <a:fillRect/>
          </a:stretch>
        </p:blipFill>
        <p:spPr>
          <a:xfrm>
            <a:off x="62174" y="6287978"/>
            <a:ext cx="9437426" cy="579170"/>
          </a:xfrm>
          <a:prstGeom prst="rect">
            <a:avLst/>
          </a:prstGeom>
        </p:spPr>
      </p:pic>
    </p:spTree>
    <p:extLst>
      <p:ext uri="{BB962C8B-B14F-4D97-AF65-F5344CB8AC3E}">
        <p14:creationId xmlns:p14="http://schemas.microsoft.com/office/powerpoint/2010/main" val="734019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C516A-CBF3-4D56-9782-E417E654FF7E}"/>
              </a:ext>
            </a:extLst>
          </p:cNvPr>
          <p:cNvSpPr>
            <a:spLocks noGrp="1"/>
          </p:cNvSpPr>
          <p:nvPr>
            <p:ph type="title"/>
          </p:nvPr>
        </p:nvSpPr>
        <p:spPr/>
        <p:txBody>
          <a:bodyPr/>
          <a:lstStyle/>
          <a:p>
            <a:r>
              <a:rPr lang="de-DE"/>
              <a:t>Größenbestimmung des linken Vorhofs</a:t>
            </a:r>
            <a:br>
              <a:rPr lang="de-DE"/>
            </a:br>
            <a:r>
              <a:rPr lang="de-DE"/>
              <a:t>2D-geführte Diameter-Messung</a:t>
            </a:r>
          </a:p>
        </p:txBody>
      </p:sp>
      <p:pic>
        <p:nvPicPr>
          <p:cNvPr id="6" name="Inhaltsplatzhalter 5">
            <a:extLst>
              <a:ext uri="{FF2B5EF4-FFF2-40B4-BE49-F238E27FC236}">
                <a16:creationId xmlns:a16="http://schemas.microsoft.com/office/drawing/2014/main" id="{5410FBAA-2BB6-4CA5-AFBF-123291881083}"/>
              </a:ext>
            </a:extLst>
          </p:cNvPr>
          <p:cNvPicPr>
            <a:picLocks noGrp="1" noChangeAspect="1"/>
          </p:cNvPicPr>
          <p:nvPr>
            <p:ph sz="half" idx="2"/>
          </p:nvPr>
        </p:nvPicPr>
        <p:blipFill>
          <a:blip r:embed="rId2"/>
          <a:stretch>
            <a:fillRect/>
          </a:stretch>
        </p:blipFill>
        <p:spPr>
          <a:xfrm>
            <a:off x="5141614" y="2553368"/>
            <a:ext cx="3956647" cy="2895851"/>
          </a:xfrm>
          <a:prstGeom prst="rect">
            <a:avLst/>
          </a:prstGeom>
        </p:spPr>
      </p:pic>
      <p:sp>
        <p:nvSpPr>
          <p:cNvPr id="3" name="Inhaltsplatzhalter 2">
            <a:extLst>
              <a:ext uri="{FF2B5EF4-FFF2-40B4-BE49-F238E27FC236}">
                <a16:creationId xmlns:a16="http://schemas.microsoft.com/office/drawing/2014/main" id="{064E1F17-6B17-439B-AF16-1F14361CC149}"/>
              </a:ext>
            </a:extLst>
          </p:cNvPr>
          <p:cNvSpPr>
            <a:spLocks noGrp="1"/>
          </p:cNvSpPr>
          <p:nvPr>
            <p:ph sz="half" idx="1"/>
          </p:nvPr>
        </p:nvSpPr>
        <p:spPr/>
        <p:txBody>
          <a:bodyPr/>
          <a:lstStyle/>
          <a:p>
            <a:r>
              <a:rPr lang="de-DE" dirty="0"/>
              <a:t>Einstellung des letzten Frames vor Öffnung der Mitralklappe (endsystolisch, absteigende T-Welle)</a:t>
            </a:r>
          </a:p>
          <a:p>
            <a:r>
              <a:rPr lang="de-DE" dirty="0"/>
              <a:t>Vorteil der 2D-Methode im Vergleich zum M-Mode ist die Vereinfachung der Achseneinstellung senkrecht zur posterioren Vorhofwand.</a:t>
            </a:r>
          </a:p>
          <a:p>
            <a:r>
              <a:rPr lang="de-DE" dirty="0"/>
              <a:t>Allerdings besteht eine geringere zeitliche Auflösung (Framerate) als im M-Mode.</a:t>
            </a:r>
          </a:p>
          <a:p>
            <a:r>
              <a:rPr lang="de-DE" dirty="0"/>
              <a:t>Man muss den richtigen Zeitpunkt (Frame) suchen. </a:t>
            </a:r>
          </a:p>
          <a:p>
            <a:r>
              <a:rPr lang="de-DE" dirty="0"/>
              <a:t>Normwerte für </a:t>
            </a:r>
            <a:r>
              <a:rPr lang="de-DE" dirty="0" err="1"/>
              <a:t>Diametermesssungen</a:t>
            </a:r>
            <a:r>
              <a:rPr lang="de-DE" dirty="0"/>
              <a:t> des LA</a:t>
            </a:r>
          </a:p>
          <a:p>
            <a:pPr lvl="1"/>
            <a:r>
              <a:rPr lang="de-DE" dirty="0">
                <a:highlight>
                  <a:srgbClr val="FFFF00"/>
                </a:highlight>
              </a:rPr>
              <a:t>&lt; 40mm bzw. </a:t>
            </a:r>
          </a:p>
          <a:p>
            <a:pPr lvl="1"/>
            <a:r>
              <a:rPr lang="de-DE" dirty="0">
                <a:highlight>
                  <a:srgbClr val="FFFF00"/>
                </a:highlight>
              </a:rPr>
              <a:t>&lt; 20 mm/m²</a:t>
            </a:r>
          </a:p>
          <a:p>
            <a:endParaRPr lang="de-DE" dirty="0"/>
          </a:p>
        </p:txBody>
      </p:sp>
      <p:pic>
        <p:nvPicPr>
          <p:cNvPr id="7" name="Grafik 6">
            <a:extLst>
              <a:ext uri="{FF2B5EF4-FFF2-40B4-BE49-F238E27FC236}">
                <a16:creationId xmlns:a16="http://schemas.microsoft.com/office/drawing/2014/main" id="{6ED29473-C554-48D8-A560-CCE44C5263D8}"/>
              </a:ext>
            </a:extLst>
          </p:cNvPr>
          <p:cNvPicPr>
            <a:picLocks noChangeAspect="1"/>
          </p:cNvPicPr>
          <p:nvPr/>
        </p:nvPicPr>
        <p:blipFill>
          <a:blip r:embed="rId3"/>
          <a:stretch>
            <a:fillRect/>
          </a:stretch>
        </p:blipFill>
        <p:spPr>
          <a:xfrm>
            <a:off x="62174" y="6287978"/>
            <a:ext cx="9437426" cy="579170"/>
          </a:xfrm>
          <a:prstGeom prst="rect">
            <a:avLst/>
          </a:prstGeom>
        </p:spPr>
      </p:pic>
    </p:spTree>
    <p:extLst>
      <p:ext uri="{BB962C8B-B14F-4D97-AF65-F5344CB8AC3E}">
        <p14:creationId xmlns:p14="http://schemas.microsoft.com/office/powerpoint/2010/main" val="349497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F8C7C926-E629-4432-B63F-3AA06EFFF637}"/>
              </a:ext>
            </a:extLst>
          </p:cNvPr>
          <p:cNvPicPr>
            <a:picLocks noGrp="1" noChangeAspect="1"/>
          </p:cNvPicPr>
          <p:nvPr>
            <p:ph sz="half" idx="2"/>
          </p:nvPr>
        </p:nvPicPr>
        <p:blipFill>
          <a:blip r:embed="rId2"/>
          <a:stretch>
            <a:fillRect/>
          </a:stretch>
        </p:blipFill>
        <p:spPr>
          <a:xfrm>
            <a:off x="5141614" y="2553368"/>
            <a:ext cx="3956647" cy="2895851"/>
          </a:xfrm>
          <a:prstGeom prst="rect">
            <a:avLst/>
          </a:prstGeom>
        </p:spPr>
      </p:pic>
      <p:sp>
        <p:nvSpPr>
          <p:cNvPr id="3" name="Inhaltsplatzhalter 2">
            <a:extLst>
              <a:ext uri="{FF2B5EF4-FFF2-40B4-BE49-F238E27FC236}">
                <a16:creationId xmlns:a16="http://schemas.microsoft.com/office/drawing/2014/main" id="{9C0EA9A2-5862-466D-9A7E-3E66579BE76A}"/>
              </a:ext>
            </a:extLst>
          </p:cNvPr>
          <p:cNvSpPr>
            <a:spLocks noGrp="1"/>
          </p:cNvSpPr>
          <p:nvPr>
            <p:ph sz="half" idx="1"/>
          </p:nvPr>
        </p:nvSpPr>
        <p:spPr/>
        <p:txBody>
          <a:bodyPr/>
          <a:lstStyle/>
          <a:p>
            <a:r>
              <a:rPr lang="de-DE"/>
              <a:t>Der AP-Durchmesser ist kleiner als der Längsdurchmesser. </a:t>
            </a:r>
          </a:p>
          <a:p>
            <a:r>
              <a:rPr lang="de-DE"/>
              <a:t>Der </a:t>
            </a:r>
            <a:r>
              <a:rPr lang="de-DE">
                <a:solidFill>
                  <a:srgbClr val="FF0000"/>
                </a:solidFill>
              </a:rPr>
              <a:t>Längsdurchmesser</a:t>
            </a:r>
            <a:r>
              <a:rPr lang="de-DE"/>
              <a:t> des LA dehnt sich bei Umbauvorgängen (Remodelling) schneller aus, als der </a:t>
            </a:r>
            <a:r>
              <a:rPr lang="de-DE">
                <a:solidFill>
                  <a:srgbClr val="FFC000"/>
                </a:solidFill>
              </a:rPr>
              <a:t>AP-Durchmesser</a:t>
            </a:r>
            <a:r>
              <a:rPr lang="de-DE"/>
              <a:t>. </a:t>
            </a:r>
          </a:p>
          <a:p>
            <a:r>
              <a:rPr lang="de-DE"/>
              <a:t>Dadurch kann die LA-Größe bei dieser Methode unterschätzt werden, denn der AP-Durchmesser ist nicht immer repräsentativ für die Vorhofgröße!</a:t>
            </a:r>
            <a:endParaRPr lang="en-US"/>
          </a:p>
          <a:p>
            <a:r>
              <a:rPr lang="en-US"/>
              <a:t>Die Methode ist sehr spezifisch bei der Detektion einer LA-Dilatation, jedoch nicht sehr sensitiv. </a:t>
            </a:r>
          </a:p>
          <a:p>
            <a:endParaRPr lang="de-DE"/>
          </a:p>
          <a:p>
            <a:endParaRPr lang="de-DE"/>
          </a:p>
        </p:txBody>
      </p:sp>
      <p:sp>
        <p:nvSpPr>
          <p:cNvPr id="5" name="Titel 1">
            <a:extLst>
              <a:ext uri="{FF2B5EF4-FFF2-40B4-BE49-F238E27FC236}">
                <a16:creationId xmlns:a16="http://schemas.microsoft.com/office/drawing/2014/main" id="{6421104D-880A-40C1-81BC-FB39145A020B}"/>
              </a:ext>
            </a:extLst>
          </p:cNvPr>
          <p:cNvSpPr>
            <a:spLocks noGrp="1"/>
          </p:cNvSpPr>
          <p:nvPr>
            <p:ph type="title"/>
          </p:nvPr>
        </p:nvSpPr>
        <p:spPr/>
        <p:txBody>
          <a:bodyPr/>
          <a:lstStyle/>
          <a:p>
            <a:r>
              <a:rPr lang="de-DE"/>
              <a:t>Größenbestimmung des linken Vorhofs</a:t>
            </a:r>
            <a:br>
              <a:rPr lang="de-DE"/>
            </a:br>
            <a:r>
              <a:rPr lang="de-DE"/>
              <a:t>Nachteil der Diameter-Messungen</a:t>
            </a:r>
          </a:p>
        </p:txBody>
      </p:sp>
      <p:pic>
        <p:nvPicPr>
          <p:cNvPr id="6" name="Grafik 5">
            <a:extLst>
              <a:ext uri="{FF2B5EF4-FFF2-40B4-BE49-F238E27FC236}">
                <a16:creationId xmlns:a16="http://schemas.microsoft.com/office/drawing/2014/main" id="{2D3360A5-9B22-481B-8F38-78B94AEB6BD7}"/>
              </a:ext>
            </a:extLst>
          </p:cNvPr>
          <p:cNvPicPr>
            <a:picLocks noChangeAspect="1"/>
          </p:cNvPicPr>
          <p:nvPr/>
        </p:nvPicPr>
        <p:blipFill>
          <a:blip r:embed="rId3"/>
          <a:stretch>
            <a:fillRect/>
          </a:stretch>
        </p:blipFill>
        <p:spPr>
          <a:xfrm>
            <a:off x="62174" y="6287978"/>
            <a:ext cx="9437426" cy="579170"/>
          </a:xfrm>
          <a:prstGeom prst="rect">
            <a:avLst/>
          </a:prstGeom>
        </p:spPr>
      </p:pic>
    </p:spTree>
    <p:extLst>
      <p:ext uri="{BB962C8B-B14F-4D97-AF65-F5344CB8AC3E}">
        <p14:creationId xmlns:p14="http://schemas.microsoft.com/office/powerpoint/2010/main" val="49369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9DBFC-A7BD-47FA-AAF2-C2F6DAD0A41D}"/>
              </a:ext>
            </a:extLst>
          </p:cNvPr>
          <p:cNvSpPr>
            <a:spLocks noGrp="1"/>
          </p:cNvSpPr>
          <p:nvPr>
            <p:ph type="title"/>
          </p:nvPr>
        </p:nvSpPr>
        <p:spPr/>
        <p:txBody>
          <a:bodyPr/>
          <a:lstStyle/>
          <a:p>
            <a:r>
              <a:rPr lang="de-DE" dirty="0"/>
              <a:t>Größenbestimmung des linken Vorhofs</a:t>
            </a:r>
            <a:br>
              <a:rPr lang="de-DE" dirty="0"/>
            </a:br>
            <a:r>
              <a:rPr lang="de-DE" dirty="0"/>
              <a:t>Flächen-Längen-Methode zur Ermittlung des LA-Volumens</a:t>
            </a:r>
          </a:p>
        </p:txBody>
      </p:sp>
      <p:pic>
        <p:nvPicPr>
          <p:cNvPr id="7" name="Inhaltsplatzhalter 6">
            <a:extLst>
              <a:ext uri="{FF2B5EF4-FFF2-40B4-BE49-F238E27FC236}">
                <a16:creationId xmlns:a16="http://schemas.microsoft.com/office/drawing/2014/main" id="{60CC542C-EE8D-4CFB-90DB-98A94ADEB8C0}"/>
              </a:ext>
            </a:extLst>
          </p:cNvPr>
          <p:cNvPicPr>
            <a:picLocks noGrp="1" noChangeAspect="1"/>
          </p:cNvPicPr>
          <p:nvPr>
            <p:ph sz="half" idx="2"/>
          </p:nvPr>
        </p:nvPicPr>
        <p:blipFill>
          <a:blip r:embed="rId2"/>
          <a:stretch>
            <a:fillRect/>
          </a:stretch>
        </p:blipFill>
        <p:spPr>
          <a:xfrm>
            <a:off x="5729929" y="2251590"/>
            <a:ext cx="2780017" cy="3499407"/>
          </a:xfrm>
          <a:prstGeom prst="rect">
            <a:avLst/>
          </a:prstGeom>
        </p:spPr>
      </p:pic>
      <p:pic>
        <p:nvPicPr>
          <p:cNvPr id="6" name="Grafik 5">
            <a:extLst>
              <a:ext uri="{FF2B5EF4-FFF2-40B4-BE49-F238E27FC236}">
                <a16:creationId xmlns:a16="http://schemas.microsoft.com/office/drawing/2014/main" id="{9532A101-F2FA-4BAD-8597-95F1F6AA4684}"/>
              </a:ext>
            </a:extLst>
          </p:cNvPr>
          <p:cNvPicPr>
            <a:picLocks noChangeAspect="1"/>
          </p:cNvPicPr>
          <p:nvPr/>
        </p:nvPicPr>
        <p:blipFill>
          <a:blip r:embed="rId3"/>
          <a:stretch>
            <a:fillRect/>
          </a:stretch>
        </p:blipFill>
        <p:spPr>
          <a:xfrm>
            <a:off x="848544" y="4725144"/>
            <a:ext cx="1224136" cy="737431"/>
          </a:xfrm>
          <a:prstGeom prst="rect">
            <a:avLst/>
          </a:prstGeom>
        </p:spPr>
      </p:pic>
      <p:sp>
        <p:nvSpPr>
          <p:cNvPr id="3" name="Inhaltsplatzhalter 2">
            <a:extLst>
              <a:ext uri="{FF2B5EF4-FFF2-40B4-BE49-F238E27FC236}">
                <a16:creationId xmlns:a16="http://schemas.microsoft.com/office/drawing/2014/main" id="{AA3511C7-97A6-4C2A-AAC3-106298278AE1}"/>
              </a:ext>
            </a:extLst>
          </p:cNvPr>
          <p:cNvSpPr>
            <a:spLocks noGrp="1"/>
          </p:cNvSpPr>
          <p:nvPr>
            <p:ph sz="half" idx="1"/>
          </p:nvPr>
        </p:nvSpPr>
        <p:spPr/>
        <p:txBody>
          <a:bodyPr/>
          <a:lstStyle/>
          <a:p>
            <a:r>
              <a:rPr lang="de-DE" dirty="0"/>
              <a:t>Zur Messung der Fläche wird die Endokardgrenze im 4- und 2-Kammerblick umfahren. Am Mitralklappenannulus wird die Strecke durchgezogen .</a:t>
            </a:r>
          </a:p>
          <a:p>
            <a:r>
              <a:rPr lang="de-DE" dirty="0"/>
              <a:t>Ausgenommen werden sollten Vorhofohr und Pulmonalvenen. </a:t>
            </a:r>
          </a:p>
          <a:p>
            <a:r>
              <a:rPr lang="de-DE" dirty="0"/>
              <a:t>Die LA-Länge ergibt sich aus der Flächenbestimmung und ist definiert als Strecke zwischen Mitralklappen-Annulus und Vorhofdach.</a:t>
            </a:r>
          </a:p>
          <a:p>
            <a:r>
              <a:rPr lang="de-DE" dirty="0"/>
              <a:t>Die Berechnung des LA-Volumens erfolgt nach der Formel: </a:t>
            </a:r>
          </a:p>
          <a:p>
            <a:pPr marL="0" indent="0">
              <a:buNone/>
            </a:pPr>
            <a:r>
              <a:rPr lang="de-DE" dirty="0"/>
              <a:t>		Zur Vereinfachung kann 		auch in nur einer Ebene 		gemessen werden, unter der 		Annahme (A1= A2). </a:t>
            </a:r>
          </a:p>
          <a:p>
            <a:pPr marL="0" indent="0">
              <a:buNone/>
            </a:pPr>
            <a:endParaRPr lang="de-DE" dirty="0"/>
          </a:p>
          <a:p>
            <a:pPr marL="0" indent="0">
              <a:buNone/>
            </a:pPr>
            <a:r>
              <a:rPr lang="de-DE" dirty="0"/>
              <a:t>Messung endsystolisch (ein Frame, bevor die Mitralklappe beginnt, sich zu öffnen) </a:t>
            </a:r>
          </a:p>
        </p:txBody>
      </p:sp>
      <p:pic>
        <p:nvPicPr>
          <p:cNvPr id="8" name="Grafik 7">
            <a:extLst>
              <a:ext uri="{FF2B5EF4-FFF2-40B4-BE49-F238E27FC236}">
                <a16:creationId xmlns:a16="http://schemas.microsoft.com/office/drawing/2014/main" id="{7751B6F5-3CEB-4120-AF8A-D8724FABECF1}"/>
              </a:ext>
            </a:extLst>
          </p:cNvPr>
          <p:cNvPicPr>
            <a:picLocks noChangeAspect="1"/>
          </p:cNvPicPr>
          <p:nvPr/>
        </p:nvPicPr>
        <p:blipFill>
          <a:blip r:embed="rId4"/>
          <a:stretch>
            <a:fillRect/>
          </a:stretch>
        </p:blipFill>
        <p:spPr>
          <a:xfrm>
            <a:off x="62174" y="6287978"/>
            <a:ext cx="9437426" cy="579170"/>
          </a:xfrm>
          <a:prstGeom prst="rect">
            <a:avLst/>
          </a:prstGeom>
        </p:spPr>
      </p:pic>
    </p:spTree>
    <p:extLst>
      <p:ext uri="{BB962C8B-B14F-4D97-AF65-F5344CB8AC3E}">
        <p14:creationId xmlns:p14="http://schemas.microsoft.com/office/powerpoint/2010/main" val="295859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72D73-FF9A-43D2-80CC-EA361952CE38}"/>
              </a:ext>
            </a:extLst>
          </p:cNvPr>
          <p:cNvSpPr>
            <a:spLocks noGrp="1"/>
          </p:cNvSpPr>
          <p:nvPr>
            <p:ph type="title"/>
          </p:nvPr>
        </p:nvSpPr>
        <p:spPr/>
        <p:txBody>
          <a:bodyPr/>
          <a:lstStyle/>
          <a:p>
            <a:r>
              <a:rPr lang="de-DE" dirty="0"/>
              <a:t>Größenbestimmung des linken Vorhofs</a:t>
            </a:r>
            <a:br>
              <a:rPr lang="de-DE" dirty="0"/>
            </a:br>
            <a:r>
              <a:rPr lang="de-DE" dirty="0"/>
              <a:t>Biplane Scheibchensummationsmethode zur Ermittlung des LA-Volumens</a:t>
            </a:r>
          </a:p>
        </p:txBody>
      </p:sp>
      <p:sp>
        <p:nvSpPr>
          <p:cNvPr id="3" name="Inhaltsplatzhalter 2">
            <a:extLst>
              <a:ext uri="{FF2B5EF4-FFF2-40B4-BE49-F238E27FC236}">
                <a16:creationId xmlns:a16="http://schemas.microsoft.com/office/drawing/2014/main" id="{9E001D46-F623-4D37-985A-6E53AE7FD209}"/>
              </a:ext>
            </a:extLst>
          </p:cNvPr>
          <p:cNvSpPr>
            <a:spLocks noGrp="1"/>
          </p:cNvSpPr>
          <p:nvPr>
            <p:ph sz="half" idx="1"/>
          </p:nvPr>
        </p:nvSpPr>
        <p:spPr/>
        <p:txBody>
          <a:bodyPr/>
          <a:lstStyle/>
          <a:p>
            <a:r>
              <a:rPr lang="de-DE" dirty="0"/>
              <a:t>Vorgehen identisch mit der Flächen-Längen-Methode . </a:t>
            </a:r>
          </a:p>
          <a:p>
            <a:r>
              <a:rPr lang="de-DE" dirty="0"/>
              <a:t>Das Volumen errechnet sich nach der Formel: </a:t>
            </a:r>
          </a:p>
          <a:p>
            <a:endParaRPr lang="de-DE" dirty="0"/>
          </a:p>
          <a:p>
            <a:endParaRPr lang="de-DE" dirty="0"/>
          </a:p>
          <a:p>
            <a:r>
              <a:rPr lang="de-DE" dirty="0"/>
              <a:t>Im Normalfall werden vom Echo-Gerät die Ergebnisse für beide Methoden angegeben: </a:t>
            </a:r>
          </a:p>
          <a:p>
            <a:pPr lvl="1"/>
            <a:r>
              <a:rPr lang="de-DE" dirty="0"/>
              <a:t>LAESV (MOD BP) = Method of disc</a:t>
            </a:r>
          </a:p>
          <a:p>
            <a:pPr lvl="1"/>
            <a:r>
              <a:rPr lang="de-DE" dirty="0"/>
              <a:t>LAESV (A-L) = Flächen-Längen-Methode</a:t>
            </a:r>
          </a:p>
          <a:p>
            <a:r>
              <a:rPr lang="de-DE" dirty="0"/>
              <a:t>Nach den aktuellen Leitlinien sollte die Scheibchensummations-Methode der Flächen-Längen-Methode vorgezogen werden. </a:t>
            </a:r>
          </a:p>
          <a:p>
            <a:r>
              <a:rPr lang="de-DE" b="0" dirty="0">
                <a:highlight>
                  <a:srgbClr val="FFFF00"/>
                </a:highlight>
              </a:rPr>
              <a:t>Normal ist ein LA-Volumen von &lt;34 ml/m², unabhängig vom Geschlecht.  </a:t>
            </a:r>
          </a:p>
          <a:p>
            <a:endParaRPr lang="de-DE" dirty="0"/>
          </a:p>
          <a:p>
            <a:endParaRPr lang="de-DE" dirty="0"/>
          </a:p>
          <a:p>
            <a:endParaRPr lang="de-DE" dirty="0"/>
          </a:p>
        </p:txBody>
      </p:sp>
      <p:pic>
        <p:nvPicPr>
          <p:cNvPr id="7" name="Inhaltsplatzhalter 6">
            <a:extLst>
              <a:ext uri="{FF2B5EF4-FFF2-40B4-BE49-F238E27FC236}">
                <a16:creationId xmlns:a16="http://schemas.microsoft.com/office/drawing/2014/main" id="{DAA05097-4125-4868-A617-254BB65E7A59}"/>
              </a:ext>
            </a:extLst>
          </p:cNvPr>
          <p:cNvPicPr>
            <a:picLocks noGrp="1" noChangeAspect="1"/>
          </p:cNvPicPr>
          <p:nvPr>
            <p:ph sz="half" idx="2"/>
          </p:nvPr>
        </p:nvPicPr>
        <p:blipFill>
          <a:blip r:embed="rId2"/>
          <a:stretch>
            <a:fillRect/>
          </a:stretch>
        </p:blipFill>
        <p:spPr>
          <a:xfrm>
            <a:off x="5250998" y="2915265"/>
            <a:ext cx="3834716" cy="2664183"/>
          </a:xfrm>
          <a:prstGeom prst="rect">
            <a:avLst/>
          </a:prstGeom>
        </p:spPr>
      </p:pic>
      <p:pic>
        <p:nvPicPr>
          <p:cNvPr id="9" name="Grafik 8">
            <a:extLst>
              <a:ext uri="{FF2B5EF4-FFF2-40B4-BE49-F238E27FC236}">
                <a16:creationId xmlns:a16="http://schemas.microsoft.com/office/drawing/2014/main" id="{6400CE61-F4EE-42A2-B3CC-3276E9156C08}"/>
              </a:ext>
            </a:extLst>
          </p:cNvPr>
          <p:cNvPicPr>
            <a:picLocks noChangeAspect="1"/>
          </p:cNvPicPr>
          <p:nvPr/>
        </p:nvPicPr>
        <p:blipFill>
          <a:blip r:embed="rId3"/>
          <a:stretch>
            <a:fillRect/>
          </a:stretch>
        </p:blipFill>
        <p:spPr>
          <a:xfrm>
            <a:off x="849248" y="2639040"/>
            <a:ext cx="1485900" cy="276225"/>
          </a:xfrm>
          <a:prstGeom prst="rect">
            <a:avLst/>
          </a:prstGeom>
        </p:spPr>
      </p:pic>
      <p:pic>
        <p:nvPicPr>
          <p:cNvPr id="10" name="Grafik 9">
            <a:extLst>
              <a:ext uri="{FF2B5EF4-FFF2-40B4-BE49-F238E27FC236}">
                <a16:creationId xmlns:a16="http://schemas.microsoft.com/office/drawing/2014/main" id="{0E907F37-70EF-41FC-8C6C-FA19EE0C23C0}"/>
              </a:ext>
            </a:extLst>
          </p:cNvPr>
          <p:cNvPicPr>
            <a:picLocks noChangeAspect="1"/>
          </p:cNvPicPr>
          <p:nvPr/>
        </p:nvPicPr>
        <p:blipFill>
          <a:blip r:embed="rId4"/>
          <a:stretch>
            <a:fillRect/>
          </a:stretch>
        </p:blipFill>
        <p:spPr>
          <a:xfrm>
            <a:off x="62174" y="6287978"/>
            <a:ext cx="9437426" cy="579170"/>
          </a:xfrm>
          <a:prstGeom prst="rect">
            <a:avLst/>
          </a:prstGeom>
        </p:spPr>
      </p:pic>
    </p:spTree>
    <p:extLst>
      <p:ext uri="{BB962C8B-B14F-4D97-AF65-F5344CB8AC3E}">
        <p14:creationId xmlns:p14="http://schemas.microsoft.com/office/powerpoint/2010/main" val="22176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34381-9313-49BE-8F5E-7F8DDC7E3FAC}"/>
              </a:ext>
            </a:extLst>
          </p:cNvPr>
          <p:cNvSpPr>
            <a:spLocks noGrp="1"/>
          </p:cNvSpPr>
          <p:nvPr>
            <p:ph type="title"/>
          </p:nvPr>
        </p:nvSpPr>
        <p:spPr/>
        <p:txBody>
          <a:bodyPr/>
          <a:lstStyle/>
          <a:p>
            <a:r>
              <a:rPr lang="de-DE" dirty="0"/>
              <a:t>3D-Messung des LA-Volumens</a:t>
            </a:r>
          </a:p>
        </p:txBody>
      </p:sp>
      <p:pic>
        <p:nvPicPr>
          <p:cNvPr id="6" name="Inhaltsplatzhalter 5">
            <a:extLst>
              <a:ext uri="{FF2B5EF4-FFF2-40B4-BE49-F238E27FC236}">
                <a16:creationId xmlns:a16="http://schemas.microsoft.com/office/drawing/2014/main" id="{D004C1BF-7B39-4544-9155-02F979CCDF2E}"/>
              </a:ext>
            </a:extLst>
          </p:cNvPr>
          <p:cNvPicPr>
            <a:picLocks noGrp="1" noChangeAspect="1"/>
          </p:cNvPicPr>
          <p:nvPr>
            <p:ph sz="half" idx="2"/>
          </p:nvPr>
        </p:nvPicPr>
        <p:blipFill>
          <a:blip r:embed="rId3"/>
          <a:stretch>
            <a:fillRect/>
          </a:stretch>
        </p:blipFill>
        <p:spPr>
          <a:xfrm>
            <a:off x="5745170" y="1773238"/>
            <a:ext cx="3175579" cy="3928987"/>
          </a:xfrm>
          <a:prstGeom prst="rect">
            <a:avLst/>
          </a:prstGeom>
        </p:spPr>
      </p:pic>
      <p:sp>
        <p:nvSpPr>
          <p:cNvPr id="3" name="Inhaltsplatzhalter 2">
            <a:extLst>
              <a:ext uri="{FF2B5EF4-FFF2-40B4-BE49-F238E27FC236}">
                <a16:creationId xmlns:a16="http://schemas.microsoft.com/office/drawing/2014/main" id="{ECD3A520-D833-4CBE-8331-2F5459E46714}"/>
              </a:ext>
            </a:extLst>
          </p:cNvPr>
          <p:cNvSpPr>
            <a:spLocks noGrp="1"/>
          </p:cNvSpPr>
          <p:nvPr>
            <p:ph sz="half" idx="1"/>
          </p:nvPr>
        </p:nvSpPr>
        <p:spPr/>
        <p:txBody>
          <a:bodyPr/>
          <a:lstStyle/>
          <a:p>
            <a:r>
              <a:rPr lang="de-DE" dirty="0"/>
              <a:t>Unter den genannten Methoden korreliert die 3D-Messung am ehesten mit den Werten der  Referenzmethode MRT, entsprechend hat diese Methode den höchsten prognostischen Wert. </a:t>
            </a:r>
          </a:p>
          <a:p>
            <a:r>
              <a:rPr lang="de-DE" dirty="0"/>
              <a:t>Tendenziell werden größere Volumina gemessen als mit 2D-Methoden</a:t>
            </a:r>
          </a:p>
          <a:p>
            <a:r>
              <a:rPr lang="de-DE" dirty="0"/>
              <a:t>Bislang fehlt eine Standardisierung der Messmethode, </a:t>
            </a:r>
            <a:r>
              <a:rPr lang="de-DE"/>
              <a:t>daher ist sie noch </a:t>
            </a:r>
            <a:r>
              <a:rPr lang="de-DE" dirty="0"/>
              <a:t>nicht in den Leitlinien empfohlen. </a:t>
            </a:r>
          </a:p>
          <a:p>
            <a:endParaRPr lang="de-DE" dirty="0"/>
          </a:p>
        </p:txBody>
      </p:sp>
      <p:pic>
        <p:nvPicPr>
          <p:cNvPr id="5" name="Grafik 4">
            <a:extLst>
              <a:ext uri="{FF2B5EF4-FFF2-40B4-BE49-F238E27FC236}">
                <a16:creationId xmlns:a16="http://schemas.microsoft.com/office/drawing/2014/main" id="{3BCCBF4D-FA34-4927-A35D-9F6B47526072}"/>
              </a:ext>
            </a:extLst>
          </p:cNvPr>
          <p:cNvPicPr>
            <a:picLocks noChangeAspect="1"/>
          </p:cNvPicPr>
          <p:nvPr/>
        </p:nvPicPr>
        <p:blipFill>
          <a:blip r:embed="rId4"/>
          <a:stretch>
            <a:fillRect/>
          </a:stretch>
        </p:blipFill>
        <p:spPr>
          <a:xfrm>
            <a:off x="62174" y="6287978"/>
            <a:ext cx="9437426" cy="579170"/>
          </a:xfrm>
          <a:prstGeom prst="rect">
            <a:avLst/>
          </a:prstGeom>
        </p:spPr>
      </p:pic>
    </p:spTree>
    <p:extLst>
      <p:ext uri="{BB962C8B-B14F-4D97-AF65-F5344CB8AC3E}">
        <p14:creationId xmlns:p14="http://schemas.microsoft.com/office/powerpoint/2010/main" val="192726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7E03E-F2D3-44D9-8071-217D1C658F03}"/>
              </a:ext>
            </a:extLst>
          </p:cNvPr>
          <p:cNvSpPr>
            <a:spLocks noGrp="1"/>
          </p:cNvSpPr>
          <p:nvPr>
            <p:ph type="title"/>
          </p:nvPr>
        </p:nvSpPr>
        <p:spPr/>
        <p:txBody>
          <a:bodyPr/>
          <a:lstStyle/>
          <a:p>
            <a:r>
              <a:rPr lang="de-DE" dirty="0"/>
              <a:t>Ursachen der LA-Dilatation</a:t>
            </a:r>
          </a:p>
        </p:txBody>
      </p:sp>
      <p:sp>
        <p:nvSpPr>
          <p:cNvPr id="3" name="Inhaltsplatzhalter 2">
            <a:extLst>
              <a:ext uri="{FF2B5EF4-FFF2-40B4-BE49-F238E27FC236}">
                <a16:creationId xmlns:a16="http://schemas.microsoft.com/office/drawing/2014/main" id="{2A1AA2E9-E654-4C38-9BAA-266AC8CE069A}"/>
              </a:ext>
            </a:extLst>
          </p:cNvPr>
          <p:cNvSpPr>
            <a:spLocks noGrp="1"/>
          </p:cNvSpPr>
          <p:nvPr>
            <p:ph sz="half" idx="1"/>
          </p:nvPr>
        </p:nvSpPr>
        <p:spPr/>
        <p:txBody>
          <a:bodyPr>
            <a:normAutofit/>
          </a:bodyPr>
          <a:lstStyle/>
          <a:p>
            <a:r>
              <a:rPr lang="de-DE" dirty="0"/>
              <a:t>Die häufigsten Ursachen einer LA-Dilatation sind Mitralinsuffizienz, Vorhofflimmern und die diastolische Funktionsstörung. </a:t>
            </a:r>
          </a:p>
          <a:p>
            <a:r>
              <a:rPr lang="de-DE" dirty="0"/>
              <a:t>Bedingungen, die mit einem erhöhten Schlagvolumen einhergehen, können ebenfalls zu einer LA-Dilatation führen: Bradykardie, extremer Ausdauersport und Hyperthyreose. </a:t>
            </a:r>
          </a:p>
          <a:p>
            <a:r>
              <a:rPr lang="de-DE" dirty="0"/>
              <a:t>Auch während der Schwangerschaft kommt es vorübergehend wegen des erhöhten Gesamtumsatzes zur physiologischen LA-Dilatation.  </a:t>
            </a:r>
          </a:p>
        </p:txBody>
      </p:sp>
      <p:graphicFrame>
        <p:nvGraphicFramePr>
          <p:cNvPr id="5" name="Inhaltsplatzhalter 4">
            <a:extLst>
              <a:ext uri="{FF2B5EF4-FFF2-40B4-BE49-F238E27FC236}">
                <a16:creationId xmlns:a16="http://schemas.microsoft.com/office/drawing/2014/main" id="{02468037-B9A3-4094-B68D-149A4CE5596D}"/>
              </a:ext>
            </a:extLst>
          </p:cNvPr>
          <p:cNvGraphicFramePr>
            <a:graphicFrameLocks noGrp="1"/>
          </p:cNvGraphicFramePr>
          <p:nvPr>
            <p:ph sz="half" idx="2"/>
            <p:extLst>
              <p:ext uri="{D42A27DB-BD31-4B8C-83A1-F6EECF244321}">
                <p14:modId xmlns:p14="http://schemas.microsoft.com/office/powerpoint/2010/main" val="2305378094"/>
              </p:ext>
            </p:extLst>
          </p:nvPr>
        </p:nvGraphicFramePr>
        <p:xfrm>
          <a:off x="5014913" y="1825625"/>
          <a:ext cx="4306888" cy="4048760"/>
        </p:xfrm>
        <a:graphic>
          <a:graphicData uri="http://schemas.openxmlformats.org/drawingml/2006/table">
            <a:tbl>
              <a:tblPr firstRow="1" bandRow="1">
                <a:tableStyleId>{5C22544A-7EE6-4342-B048-85BDC9FD1C3A}</a:tableStyleId>
              </a:tblPr>
              <a:tblGrid>
                <a:gridCol w="2153444">
                  <a:extLst>
                    <a:ext uri="{9D8B030D-6E8A-4147-A177-3AD203B41FA5}">
                      <a16:colId xmlns:a16="http://schemas.microsoft.com/office/drawing/2014/main" val="3889481136"/>
                    </a:ext>
                  </a:extLst>
                </a:gridCol>
                <a:gridCol w="2153444">
                  <a:extLst>
                    <a:ext uri="{9D8B030D-6E8A-4147-A177-3AD203B41FA5}">
                      <a16:colId xmlns:a16="http://schemas.microsoft.com/office/drawing/2014/main" val="3491187743"/>
                    </a:ext>
                  </a:extLst>
                </a:gridCol>
              </a:tblGrid>
              <a:tr h="370840">
                <a:tc>
                  <a:txBody>
                    <a:bodyPr/>
                    <a:lstStyle/>
                    <a:p>
                      <a:r>
                        <a:rPr lang="de-DE" sz="1200" dirty="0"/>
                        <a:t>Ursache</a:t>
                      </a:r>
                    </a:p>
                  </a:txBody>
                  <a:tcPr/>
                </a:tc>
                <a:tc>
                  <a:txBody>
                    <a:bodyPr/>
                    <a:lstStyle/>
                    <a:p>
                      <a:r>
                        <a:rPr lang="de-DE" sz="1200" dirty="0"/>
                        <a:t>Pathophysiologie</a:t>
                      </a:r>
                    </a:p>
                  </a:txBody>
                  <a:tcPr/>
                </a:tc>
                <a:extLst>
                  <a:ext uri="{0D108BD9-81ED-4DB2-BD59-A6C34878D82A}">
                    <a16:rowId xmlns:a16="http://schemas.microsoft.com/office/drawing/2014/main" val="1095622774"/>
                  </a:ext>
                </a:extLst>
              </a:tr>
              <a:tr h="370840">
                <a:tc>
                  <a:txBody>
                    <a:bodyPr/>
                    <a:lstStyle/>
                    <a:p>
                      <a:r>
                        <a:rPr lang="de-DE" sz="1200" dirty="0"/>
                        <a:t>Mitralinsuffizienz</a:t>
                      </a:r>
                    </a:p>
                  </a:txBody>
                  <a:tcPr/>
                </a:tc>
                <a:tc>
                  <a:txBody>
                    <a:bodyPr/>
                    <a:lstStyle/>
                    <a:p>
                      <a:r>
                        <a:rPr lang="de-DE" sz="1200" dirty="0"/>
                        <a:t>Volumenbelastung</a:t>
                      </a:r>
                    </a:p>
                  </a:txBody>
                  <a:tcPr/>
                </a:tc>
                <a:extLst>
                  <a:ext uri="{0D108BD9-81ED-4DB2-BD59-A6C34878D82A}">
                    <a16:rowId xmlns:a16="http://schemas.microsoft.com/office/drawing/2014/main" val="1266570965"/>
                  </a:ext>
                </a:extLst>
              </a:tr>
              <a:tr h="370840">
                <a:tc>
                  <a:txBody>
                    <a:bodyPr/>
                    <a:lstStyle/>
                    <a:p>
                      <a:r>
                        <a:rPr lang="de-DE" sz="1200" dirty="0"/>
                        <a:t>Mitralstenose</a:t>
                      </a:r>
                    </a:p>
                  </a:txBody>
                  <a:tcPr/>
                </a:tc>
                <a:tc>
                  <a:txBody>
                    <a:bodyPr/>
                    <a:lstStyle/>
                    <a:p>
                      <a:r>
                        <a:rPr lang="de-DE" sz="1200" dirty="0"/>
                        <a:t>Druckbelastung</a:t>
                      </a:r>
                    </a:p>
                  </a:txBody>
                  <a:tcPr/>
                </a:tc>
                <a:extLst>
                  <a:ext uri="{0D108BD9-81ED-4DB2-BD59-A6C34878D82A}">
                    <a16:rowId xmlns:a16="http://schemas.microsoft.com/office/drawing/2014/main" val="2521072273"/>
                  </a:ext>
                </a:extLst>
              </a:tr>
              <a:tr h="370840">
                <a:tc>
                  <a:txBody>
                    <a:bodyPr/>
                    <a:lstStyle/>
                    <a:p>
                      <a:r>
                        <a:rPr lang="de-DE" sz="1200" dirty="0"/>
                        <a:t>Vorhofflimmern</a:t>
                      </a:r>
                    </a:p>
                  </a:txBody>
                  <a:tcPr/>
                </a:tc>
                <a:tc>
                  <a:txBody>
                    <a:bodyPr/>
                    <a:lstStyle/>
                    <a:p>
                      <a:r>
                        <a:rPr lang="de-DE" sz="1200" dirty="0"/>
                        <a:t>Funktionsstörung- Volumen und Druckbelastung</a:t>
                      </a:r>
                    </a:p>
                  </a:txBody>
                  <a:tcPr/>
                </a:tc>
                <a:extLst>
                  <a:ext uri="{0D108BD9-81ED-4DB2-BD59-A6C34878D82A}">
                    <a16:rowId xmlns:a16="http://schemas.microsoft.com/office/drawing/2014/main" val="703710178"/>
                  </a:ext>
                </a:extLst>
              </a:tr>
              <a:tr h="370840">
                <a:tc>
                  <a:txBody>
                    <a:bodyPr/>
                    <a:lstStyle/>
                    <a:p>
                      <a:r>
                        <a:rPr lang="de-DE" sz="1200" dirty="0"/>
                        <a:t>Aortenstenose, arterielle Hypertonie</a:t>
                      </a:r>
                    </a:p>
                  </a:txBody>
                  <a:tcPr/>
                </a:tc>
                <a:tc>
                  <a:txBody>
                    <a:bodyPr/>
                    <a:lstStyle/>
                    <a:p>
                      <a:r>
                        <a:rPr lang="de-DE" sz="1200" dirty="0"/>
                        <a:t>Erhöhung des enddiastolischen LV-Drucks, dadurch Druckbelastung</a:t>
                      </a:r>
                    </a:p>
                  </a:txBody>
                  <a:tcPr/>
                </a:tc>
                <a:extLst>
                  <a:ext uri="{0D108BD9-81ED-4DB2-BD59-A6C34878D82A}">
                    <a16:rowId xmlns:a16="http://schemas.microsoft.com/office/drawing/2014/main" val="4262114530"/>
                  </a:ext>
                </a:extLst>
              </a:tr>
              <a:tr h="370840">
                <a:tc>
                  <a:txBody>
                    <a:bodyPr/>
                    <a:lstStyle/>
                    <a:p>
                      <a:r>
                        <a:rPr lang="de-DE" sz="1200" dirty="0"/>
                        <a:t>LV-Funktions-einschränkung</a:t>
                      </a:r>
                    </a:p>
                  </a:txBody>
                  <a:tcPr/>
                </a:tc>
                <a:tc>
                  <a:txBody>
                    <a:bodyPr/>
                    <a:lstStyle/>
                    <a:p>
                      <a:r>
                        <a:rPr lang="de-DE" sz="1200" dirty="0"/>
                        <a:t>Wie oben, zusätzlich direkte Schädigung des Vorhofmyokards</a:t>
                      </a:r>
                    </a:p>
                  </a:txBody>
                  <a:tcPr/>
                </a:tc>
                <a:extLst>
                  <a:ext uri="{0D108BD9-81ED-4DB2-BD59-A6C34878D82A}">
                    <a16:rowId xmlns:a16="http://schemas.microsoft.com/office/drawing/2014/main" val="2959633017"/>
                  </a:ext>
                </a:extLst>
              </a:tr>
              <a:tr h="370840">
                <a:tc>
                  <a:txBody>
                    <a:bodyPr/>
                    <a:lstStyle/>
                    <a:p>
                      <a:r>
                        <a:rPr lang="de-DE" sz="1200" dirty="0"/>
                        <a:t>Shuntvitien</a:t>
                      </a:r>
                    </a:p>
                  </a:txBody>
                  <a:tcPr/>
                </a:tc>
                <a:tc>
                  <a:txBody>
                    <a:bodyPr/>
                    <a:lstStyle/>
                    <a:p>
                      <a:r>
                        <a:rPr lang="de-DE" sz="1200" dirty="0"/>
                        <a:t>Volumenbelastung</a:t>
                      </a:r>
                    </a:p>
                  </a:txBody>
                  <a:tcPr/>
                </a:tc>
                <a:extLst>
                  <a:ext uri="{0D108BD9-81ED-4DB2-BD59-A6C34878D82A}">
                    <a16:rowId xmlns:a16="http://schemas.microsoft.com/office/drawing/2014/main" val="2488906098"/>
                  </a:ext>
                </a:extLst>
              </a:tr>
              <a:tr h="370840">
                <a:tc>
                  <a:txBody>
                    <a:bodyPr/>
                    <a:lstStyle/>
                    <a:p>
                      <a:r>
                        <a:rPr lang="de-DE" sz="1200" dirty="0"/>
                        <a:t>RA-Dilatation</a:t>
                      </a:r>
                    </a:p>
                  </a:txBody>
                  <a:tcPr/>
                </a:tc>
                <a:tc>
                  <a:txBody>
                    <a:bodyPr/>
                    <a:lstStyle/>
                    <a:p>
                      <a:r>
                        <a:rPr lang="de-DE" sz="1200" dirty="0"/>
                        <a:t>Passive Dehnung des LA</a:t>
                      </a:r>
                    </a:p>
                  </a:txBody>
                  <a:tcPr/>
                </a:tc>
                <a:extLst>
                  <a:ext uri="{0D108BD9-81ED-4DB2-BD59-A6C34878D82A}">
                    <a16:rowId xmlns:a16="http://schemas.microsoft.com/office/drawing/2014/main" val="1099528099"/>
                  </a:ext>
                </a:extLst>
              </a:tr>
              <a:tr h="370840">
                <a:tc>
                  <a:txBody>
                    <a:bodyPr/>
                    <a:lstStyle/>
                    <a:p>
                      <a:r>
                        <a:rPr lang="de-DE" sz="1200" dirty="0"/>
                        <a:t>Diastolische Funktionsstörung</a:t>
                      </a:r>
                    </a:p>
                  </a:txBody>
                  <a:tcPr/>
                </a:tc>
                <a:tc>
                  <a:txBody>
                    <a:bodyPr/>
                    <a:lstStyle/>
                    <a:p>
                      <a:r>
                        <a:rPr lang="de-DE" sz="1200" dirty="0"/>
                        <a:t>Volumenbelastung</a:t>
                      </a:r>
                    </a:p>
                  </a:txBody>
                  <a:tcPr/>
                </a:tc>
                <a:extLst>
                  <a:ext uri="{0D108BD9-81ED-4DB2-BD59-A6C34878D82A}">
                    <a16:rowId xmlns:a16="http://schemas.microsoft.com/office/drawing/2014/main" val="3856046563"/>
                  </a:ext>
                </a:extLst>
              </a:tr>
            </a:tbl>
          </a:graphicData>
        </a:graphic>
      </p:graphicFrame>
      <p:sp>
        <p:nvSpPr>
          <p:cNvPr id="8" name="Rechteck 7">
            <a:extLst>
              <a:ext uri="{FF2B5EF4-FFF2-40B4-BE49-F238E27FC236}">
                <a16:creationId xmlns:a16="http://schemas.microsoft.com/office/drawing/2014/main" id="{C3C0DE0D-BF68-43DC-BE32-CFEF2A2FDFF1}"/>
              </a:ext>
            </a:extLst>
          </p:cNvPr>
          <p:cNvSpPr/>
          <p:nvPr/>
        </p:nvSpPr>
        <p:spPr>
          <a:xfrm>
            <a:off x="0" y="6598634"/>
            <a:ext cx="8915399" cy="246221"/>
          </a:xfrm>
          <a:prstGeom prst="rect">
            <a:avLst/>
          </a:prstGeom>
        </p:spPr>
        <p:txBody>
          <a:bodyPr wrap="square">
            <a:spAutoFit/>
          </a:bodyPr>
          <a:lstStyle/>
          <a:p>
            <a:r>
              <a:rPr lang="de-DE" sz="1000" dirty="0"/>
              <a:t>Böhmeke T, Doliva R and Flachskampf F (2004) Der Echo-Guide. Die kompakte Einführung in die Echokardiographie: Thieme. Stuttgart.</a:t>
            </a:r>
          </a:p>
        </p:txBody>
      </p:sp>
    </p:spTree>
    <p:extLst>
      <p:ext uri="{BB962C8B-B14F-4D97-AF65-F5344CB8AC3E}">
        <p14:creationId xmlns:p14="http://schemas.microsoft.com/office/powerpoint/2010/main" val="416512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2E14C-5C8C-47BC-991A-3D301EC1180C}"/>
              </a:ext>
            </a:extLst>
          </p:cNvPr>
          <p:cNvSpPr>
            <a:spLocks noGrp="1"/>
          </p:cNvSpPr>
          <p:nvPr>
            <p:ph type="title"/>
          </p:nvPr>
        </p:nvSpPr>
        <p:spPr/>
        <p:txBody>
          <a:bodyPr/>
          <a:lstStyle/>
          <a:p>
            <a:r>
              <a:rPr lang="de-DE" dirty="0"/>
              <a:t>Prognostische Bedeutung der LA-Dilatation </a:t>
            </a:r>
          </a:p>
        </p:txBody>
      </p:sp>
      <p:sp>
        <p:nvSpPr>
          <p:cNvPr id="3" name="Inhaltsplatzhalter 2">
            <a:extLst>
              <a:ext uri="{FF2B5EF4-FFF2-40B4-BE49-F238E27FC236}">
                <a16:creationId xmlns:a16="http://schemas.microsoft.com/office/drawing/2014/main" id="{56B5C1F7-29D8-45EB-AAA1-B67DDF73B817}"/>
              </a:ext>
            </a:extLst>
          </p:cNvPr>
          <p:cNvSpPr>
            <a:spLocks noGrp="1"/>
          </p:cNvSpPr>
          <p:nvPr>
            <p:ph sz="half" idx="1"/>
          </p:nvPr>
        </p:nvSpPr>
        <p:spPr/>
        <p:txBody>
          <a:bodyPr/>
          <a:lstStyle/>
          <a:p>
            <a:r>
              <a:rPr lang="de-DE"/>
              <a:t>Die Schweregradeinteilung der LA-Dilatation erfolgt nach folgender Abstufung: </a:t>
            </a:r>
            <a:endParaRPr lang="de-DE" dirty="0"/>
          </a:p>
          <a:p>
            <a:pPr lvl="1"/>
            <a:r>
              <a:rPr lang="de-DE" dirty="0">
                <a:latin typeface="Arial" panose="020B0604020202020204" pitchFamily="34" charset="0"/>
                <a:cs typeface="Arial" panose="020B0604020202020204" pitchFamily="34" charset="0"/>
              </a:rPr>
              <a:t>leicht dilatiert: bis 41 ml/m2</a:t>
            </a:r>
          </a:p>
          <a:p>
            <a:pPr lvl="1"/>
            <a:r>
              <a:rPr lang="de-DE" dirty="0">
                <a:latin typeface="Arial" panose="020B0604020202020204" pitchFamily="34" charset="0"/>
                <a:cs typeface="Arial" panose="020B0604020202020204" pitchFamily="34" charset="0"/>
              </a:rPr>
              <a:t>mäßig dilatiert</a:t>
            </a:r>
            <a:r>
              <a:rPr lang="de-DE">
                <a:latin typeface="Arial" panose="020B0604020202020204" pitchFamily="34" charset="0"/>
                <a:cs typeface="Arial" panose="020B0604020202020204" pitchFamily="34" charset="0"/>
              </a:rPr>
              <a:t>: bis </a:t>
            </a:r>
            <a:r>
              <a:rPr lang="de-DE" dirty="0">
                <a:latin typeface="Arial" panose="020B0604020202020204" pitchFamily="34" charset="0"/>
                <a:cs typeface="Arial" panose="020B0604020202020204" pitchFamily="34" charset="0"/>
              </a:rPr>
              <a:t>48 ml/m2</a:t>
            </a:r>
          </a:p>
          <a:p>
            <a:pPr lvl="1"/>
            <a:r>
              <a:rPr lang="de-DE" dirty="0">
                <a:latin typeface="Arial" panose="020B0604020202020204" pitchFamily="34" charset="0"/>
                <a:cs typeface="Arial" panose="020B0604020202020204" pitchFamily="34" charset="0"/>
              </a:rPr>
              <a:t>stark dilatiert</a:t>
            </a:r>
            <a:r>
              <a:rPr lang="de-DE">
                <a:latin typeface="Arial" panose="020B0604020202020204" pitchFamily="34" charset="0"/>
                <a:cs typeface="Arial" panose="020B0604020202020204" pitchFamily="34" charset="0"/>
              </a:rPr>
              <a:t>: &gt; </a:t>
            </a:r>
            <a:r>
              <a:rPr lang="de-DE" dirty="0">
                <a:latin typeface="Arial" panose="020B0604020202020204" pitchFamily="34" charset="0"/>
                <a:cs typeface="Arial" panose="020B0604020202020204" pitchFamily="34" charset="0"/>
              </a:rPr>
              <a:t>48 ml/m2 </a:t>
            </a:r>
          </a:p>
          <a:p>
            <a:endParaRPr lang="de-DE" dirty="0"/>
          </a:p>
          <a:p>
            <a:r>
              <a:rPr lang="de-DE"/>
              <a:t>Prognostische Bedeutung</a:t>
            </a:r>
            <a:endParaRPr lang="de-DE" dirty="0"/>
          </a:p>
          <a:p>
            <a:pPr lvl="1"/>
            <a:r>
              <a:rPr lang="de-DE" dirty="0"/>
              <a:t>Erhöhter LA-Füllungsdruck </a:t>
            </a:r>
          </a:p>
          <a:p>
            <a:pPr lvl="1"/>
            <a:r>
              <a:rPr lang="de-DE" dirty="0"/>
              <a:t>Verminderte Vorhoffunktion</a:t>
            </a:r>
          </a:p>
          <a:p>
            <a:pPr lvl="1"/>
            <a:r>
              <a:rPr lang="de-DE" dirty="0"/>
              <a:t>Erhöhte Rate an VHF</a:t>
            </a:r>
          </a:p>
          <a:p>
            <a:pPr lvl="1"/>
            <a:r>
              <a:rPr lang="de-DE" dirty="0"/>
              <a:t>Erhöhte Rate an Schlaganfällen</a:t>
            </a:r>
          </a:p>
          <a:p>
            <a:pPr lvl="1"/>
            <a:r>
              <a:rPr lang="de-DE" dirty="0"/>
              <a:t>Erhöhte Mortalität bei bestehender Kardiomyopathie oder KHK</a:t>
            </a:r>
          </a:p>
          <a:p>
            <a:pPr lvl="1"/>
            <a:r>
              <a:rPr lang="de-DE" dirty="0"/>
              <a:t>Diastolische Funktionsstörung</a:t>
            </a:r>
          </a:p>
          <a:p>
            <a:endParaRPr lang="de-DE" dirty="0"/>
          </a:p>
        </p:txBody>
      </p:sp>
      <p:graphicFrame>
        <p:nvGraphicFramePr>
          <p:cNvPr id="6" name="Diagramm 5">
            <a:extLst>
              <a:ext uri="{FF2B5EF4-FFF2-40B4-BE49-F238E27FC236}">
                <a16:creationId xmlns:a16="http://schemas.microsoft.com/office/drawing/2014/main" id="{20B8F2C2-E6F2-4E84-9570-6C5F51C42CF2}"/>
              </a:ext>
            </a:extLst>
          </p:cNvPr>
          <p:cNvGraphicFramePr/>
          <p:nvPr>
            <p:extLst>
              <p:ext uri="{D42A27DB-BD31-4B8C-83A1-F6EECF244321}">
                <p14:modId xmlns:p14="http://schemas.microsoft.com/office/powerpoint/2010/main" val="2020902720"/>
              </p:ext>
            </p:extLst>
          </p:nvPr>
        </p:nvGraphicFramePr>
        <p:xfrm>
          <a:off x="4864100" y="1809941"/>
          <a:ext cx="4310662" cy="3857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9349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99AB8D6-8B87-4026-85F4-3A3D5311300E}"/>
              </a:ext>
            </a:extLst>
          </p:cNvPr>
          <p:cNvSpPr/>
          <p:nvPr/>
        </p:nvSpPr>
        <p:spPr bwMode="auto">
          <a:xfrm>
            <a:off x="7456527" y="2765871"/>
            <a:ext cx="1152128" cy="299244"/>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a:ln>
                  <a:noFill/>
                </a:ln>
                <a:solidFill>
                  <a:schemeClr val="tx1"/>
                </a:solidFill>
                <a:effectLst/>
                <a:latin typeface="Arial" charset="0"/>
              </a:rPr>
              <a:t>C</a:t>
            </a:r>
          </a:p>
        </p:txBody>
      </p:sp>
      <p:sp>
        <p:nvSpPr>
          <p:cNvPr id="6" name="Rechteck 5">
            <a:extLst>
              <a:ext uri="{FF2B5EF4-FFF2-40B4-BE49-F238E27FC236}">
                <a16:creationId xmlns:a16="http://schemas.microsoft.com/office/drawing/2014/main" id="{F714FEAB-E29A-4719-BDE9-31327DE38843}"/>
              </a:ext>
            </a:extLst>
          </p:cNvPr>
          <p:cNvSpPr/>
          <p:nvPr/>
        </p:nvSpPr>
        <p:spPr bwMode="auto">
          <a:xfrm>
            <a:off x="6305917" y="2765871"/>
            <a:ext cx="1152128" cy="29924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a:ln>
                  <a:noFill/>
                </a:ln>
                <a:solidFill>
                  <a:schemeClr val="tx1"/>
                </a:solidFill>
                <a:effectLst/>
                <a:latin typeface="Arial" charset="0"/>
              </a:rPr>
              <a:t>R</a:t>
            </a:r>
          </a:p>
        </p:txBody>
      </p:sp>
      <p:sp>
        <p:nvSpPr>
          <p:cNvPr id="8" name="Rechteck 7">
            <a:extLst>
              <a:ext uri="{FF2B5EF4-FFF2-40B4-BE49-F238E27FC236}">
                <a16:creationId xmlns:a16="http://schemas.microsoft.com/office/drawing/2014/main" id="{C2C00446-1B19-4F87-909A-BA956C8D81FE}"/>
              </a:ext>
            </a:extLst>
          </p:cNvPr>
          <p:cNvSpPr/>
          <p:nvPr/>
        </p:nvSpPr>
        <p:spPr bwMode="auto">
          <a:xfrm>
            <a:off x="5729852" y="2765871"/>
            <a:ext cx="572973" cy="299244"/>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a:solidFill>
                  <a:schemeClr val="tx1"/>
                </a:solidFill>
                <a:latin typeface="Arial" charset="0"/>
              </a:rPr>
              <a:t>BP</a:t>
            </a:r>
          </a:p>
        </p:txBody>
      </p:sp>
      <p:sp>
        <p:nvSpPr>
          <p:cNvPr id="2" name="Titel 1">
            <a:extLst>
              <a:ext uri="{FF2B5EF4-FFF2-40B4-BE49-F238E27FC236}">
                <a16:creationId xmlns:a16="http://schemas.microsoft.com/office/drawing/2014/main" id="{6F47934C-C173-4873-B77D-7DA3C13E3AC8}"/>
              </a:ext>
            </a:extLst>
          </p:cNvPr>
          <p:cNvSpPr>
            <a:spLocks noGrp="1"/>
          </p:cNvSpPr>
          <p:nvPr>
            <p:ph type="title"/>
          </p:nvPr>
        </p:nvSpPr>
        <p:spPr/>
        <p:txBody>
          <a:bodyPr/>
          <a:lstStyle/>
          <a:p>
            <a:r>
              <a:rPr lang="de-DE" dirty="0"/>
              <a:t>LA-Funktion </a:t>
            </a:r>
          </a:p>
        </p:txBody>
      </p:sp>
      <p:sp>
        <p:nvSpPr>
          <p:cNvPr id="3" name="Inhaltsplatzhalter 2">
            <a:extLst>
              <a:ext uri="{FF2B5EF4-FFF2-40B4-BE49-F238E27FC236}">
                <a16:creationId xmlns:a16="http://schemas.microsoft.com/office/drawing/2014/main" id="{D9A0BD17-DA33-4FBD-9491-AF45AAE9A71B}"/>
              </a:ext>
            </a:extLst>
          </p:cNvPr>
          <p:cNvSpPr>
            <a:spLocks noGrp="1"/>
          </p:cNvSpPr>
          <p:nvPr>
            <p:ph sz="half" idx="1"/>
          </p:nvPr>
        </p:nvSpPr>
        <p:spPr/>
        <p:txBody>
          <a:bodyPr/>
          <a:lstStyle/>
          <a:p>
            <a:r>
              <a:rPr lang="de-DE"/>
              <a:t>Die LA-Funktion läßt sich unterteilen in die Reservoir-Funktion, die Conduit-Funktion und die Booster-Pump-Funktion. </a:t>
            </a:r>
          </a:p>
          <a:p>
            <a:r>
              <a:rPr lang="de-DE"/>
              <a:t>Prognostischer Wert: </a:t>
            </a:r>
          </a:p>
          <a:p>
            <a:pPr lvl="1"/>
            <a:r>
              <a:rPr lang="de-DE"/>
              <a:t>Eine Abnahme der Booster-Pump-Funktion, reduziert das Schlagvolumen um bis zu 20%.</a:t>
            </a:r>
          </a:p>
          <a:p>
            <a:pPr lvl="1"/>
            <a:r>
              <a:rPr lang="de-DE"/>
              <a:t>Sowohl die Reservoir-Funktion als auch die Booster-Pump-Funktion haben Einfluss auf das Auftreten von VHF. </a:t>
            </a:r>
          </a:p>
          <a:p>
            <a:r>
              <a:rPr lang="de-DE"/>
              <a:t>Durch Messung der maximalen und minimalen Vorhofvolumina können diese Teilfunktionen des LA abgeschätzt werden.</a:t>
            </a:r>
          </a:p>
          <a:p>
            <a:r>
              <a:rPr lang="de-DE"/>
              <a:t>Im klinischen Alltag erfolgt die Abschätzung der LA-Funktion über die LA-Größe und über die Abschätzung des LA-Drucks bzw. des enddiastolischen Füllungsdrucks (</a:t>
            </a:r>
            <a:r>
              <a:rPr lang="de-DE">
                <a:sym typeface="Wingdings" panose="05000000000000000000" pitchFamily="2" charset="2"/>
              </a:rPr>
              <a:t> diastolische Funktionsparameter, PV-Fluss)</a:t>
            </a:r>
          </a:p>
          <a:p>
            <a:r>
              <a:rPr lang="de-DE">
                <a:sym typeface="Wingdings" panose="05000000000000000000" pitchFamily="2" charset="2"/>
              </a:rPr>
              <a:t>Ausblick: LA-Strain-Messung zur LA-Funktionsabschätzung. </a:t>
            </a:r>
          </a:p>
          <a:p>
            <a:endParaRPr lang="de-DE"/>
          </a:p>
          <a:p>
            <a:pPr marL="0" indent="0">
              <a:buNone/>
            </a:pPr>
            <a:r>
              <a:rPr lang="de-DE"/>
              <a:t> </a:t>
            </a:r>
          </a:p>
          <a:p>
            <a:endParaRPr lang="de-DE"/>
          </a:p>
        </p:txBody>
      </p:sp>
      <p:pic>
        <p:nvPicPr>
          <p:cNvPr id="5" name="Inhaltsplatzhalter 4">
            <a:extLst>
              <a:ext uri="{FF2B5EF4-FFF2-40B4-BE49-F238E27FC236}">
                <a16:creationId xmlns:a16="http://schemas.microsoft.com/office/drawing/2014/main" id="{F9DE4F46-A9B7-4FAE-BCC5-CD68A90B9BF4}"/>
              </a:ext>
            </a:extLst>
          </p:cNvPr>
          <p:cNvPicPr>
            <a:picLocks noGrp="1" noChangeAspect="1"/>
          </p:cNvPicPr>
          <p:nvPr>
            <p:ph sz="half" idx="2"/>
          </p:nvPr>
        </p:nvPicPr>
        <p:blipFill rotWithShape="1">
          <a:blip r:embed="rId3"/>
          <a:srcRect l="10382"/>
          <a:stretch/>
        </p:blipFill>
        <p:spPr>
          <a:xfrm>
            <a:off x="5773073" y="2984425"/>
            <a:ext cx="2893740" cy="1038225"/>
          </a:xfrm>
          <a:prstGeom prst="rect">
            <a:avLst/>
          </a:prstGeom>
        </p:spPr>
      </p:pic>
      <p:sp>
        <p:nvSpPr>
          <p:cNvPr id="9" name="Textfeld 8">
            <a:extLst>
              <a:ext uri="{FF2B5EF4-FFF2-40B4-BE49-F238E27FC236}">
                <a16:creationId xmlns:a16="http://schemas.microsoft.com/office/drawing/2014/main" id="{8CBA1397-6550-42CC-B43D-6985518AB22A}"/>
              </a:ext>
            </a:extLst>
          </p:cNvPr>
          <p:cNvSpPr txBox="1"/>
          <p:nvPr/>
        </p:nvSpPr>
        <p:spPr>
          <a:xfrm>
            <a:off x="5657845" y="854245"/>
            <a:ext cx="4161717" cy="1815882"/>
          </a:xfrm>
          <a:prstGeom prst="rect">
            <a:avLst/>
          </a:prstGeom>
          <a:noFill/>
        </p:spPr>
        <p:txBody>
          <a:bodyPr wrap="none" rtlCol="0">
            <a:spAutoFit/>
          </a:bodyPr>
          <a:lstStyle/>
          <a:p>
            <a:r>
              <a:rPr lang="de-DE">
                <a:solidFill>
                  <a:schemeClr val="tx1"/>
                </a:solidFill>
              </a:rPr>
              <a:t>BP= booster pump-Funktion </a:t>
            </a:r>
          </a:p>
          <a:p>
            <a:r>
              <a:rPr lang="de-DE">
                <a:solidFill>
                  <a:schemeClr val="tx1"/>
                </a:solidFill>
              </a:rPr>
              <a:t>(späte Diastole, späte aktive Kammerfüllung)</a:t>
            </a:r>
          </a:p>
          <a:p>
            <a:endParaRPr lang="de-DE">
              <a:solidFill>
                <a:schemeClr val="tx1"/>
              </a:solidFill>
            </a:endParaRPr>
          </a:p>
          <a:p>
            <a:r>
              <a:rPr lang="de-DE">
                <a:solidFill>
                  <a:schemeClr val="tx1"/>
                </a:solidFill>
              </a:rPr>
              <a:t>R = Reservoir-Funktion </a:t>
            </a:r>
          </a:p>
          <a:p>
            <a:r>
              <a:rPr lang="de-DE">
                <a:solidFill>
                  <a:schemeClr val="tx1"/>
                </a:solidFill>
              </a:rPr>
              <a:t>(Vorhoffüllung)</a:t>
            </a:r>
          </a:p>
          <a:p>
            <a:r>
              <a:rPr lang="de-DE">
                <a:solidFill>
                  <a:schemeClr val="tx1"/>
                </a:solidFill>
              </a:rPr>
              <a:t>	</a:t>
            </a:r>
          </a:p>
          <a:p>
            <a:r>
              <a:rPr lang="de-DE">
                <a:solidFill>
                  <a:schemeClr val="tx1"/>
                </a:solidFill>
              </a:rPr>
              <a:t>C = Conduit-Funktion </a:t>
            </a:r>
          </a:p>
          <a:p>
            <a:r>
              <a:rPr lang="de-DE">
                <a:solidFill>
                  <a:schemeClr val="tx1"/>
                </a:solidFill>
              </a:rPr>
              <a:t>(Frühe Diastole, frühe passive Kammerfüllung)</a:t>
            </a:r>
          </a:p>
        </p:txBody>
      </p:sp>
      <p:sp>
        <p:nvSpPr>
          <p:cNvPr id="10" name="Rechteck 9">
            <a:extLst>
              <a:ext uri="{FF2B5EF4-FFF2-40B4-BE49-F238E27FC236}">
                <a16:creationId xmlns:a16="http://schemas.microsoft.com/office/drawing/2014/main" id="{0EBA3EFE-551F-4EFD-A3CD-4912985DA1F2}"/>
              </a:ext>
            </a:extLst>
          </p:cNvPr>
          <p:cNvSpPr/>
          <p:nvPr/>
        </p:nvSpPr>
        <p:spPr>
          <a:xfrm>
            <a:off x="14721" y="6126642"/>
            <a:ext cx="8915400" cy="707886"/>
          </a:xfrm>
          <a:prstGeom prst="rect">
            <a:avLst/>
          </a:prstGeom>
        </p:spPr>
        <p:txBody>
          <a:bodyPr wrap="square">
            <a:spAutoFit/>
          </a:bodyPr>
          <a:lstStyle/>
          <a:p>
            <a:r>
              <a:rPr lang="de-DE" sz="1000"/>
              <a:t>Donal E, Lip G, Galderisi M, Goette A, Shah D, Marwan M, Lederlin M, Mondillo S, Edvardsen T, Sitges M, Grapsa J, Garbi M, Senior R, Gimelli A, Potpara T, van Gelder I, Gorenek B, Mabo P, Lancellotti P, Kuck K-H, Popescu B, Hindricks G, Habib G, Cardim N, Cosyns B, Delgado V, Haugaa K, Muraru D, Nieman K, Boriani G and Cohen A 2016 EACVI/EHRA Expert Consensus Document on the role of multi-modality imaging for the evaluation of patients with atrial fibrillation. European heart journal cardiovascular Imaging 17: 355–383.</a:t>
            </a:r>
          </a:p>
        </p:txBody>
      </p:sp>
      <p:sp>
        <p:nvSpPr>
          <p:cNvPr id="12" name="Rechteck 11">
            <a:extLst>
              <a:ext uri="{FF2B5EF4-FFF2-40B4-BE49-F238E27FC236}">
                <a16:creationId xmlns:a16="http://schemas.microsoft.com/office/drawing/2014/main" id="{F36A6A7F-1416-43DB-8EC4-7E28036860D9}"/>
              </a:ext>
            </a:extLst>
          </p:cNvPr>
          <p:cNvSpPr/>
          <p:nvPr/>
        </p:nvSpPr>
        <p:spPr bwMode="auto">
          <a:xfrm>
            <a:off x="7456527" y="5560495"/>
            <a:ext cx="1152128" cy="443260"/>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a:ln>
                  <a:noFill/>
                </a:ln>
                <a:solidFill>
                  <a:schemeClr val="tx1"/>
                </a:solidFill>
                <a:effectLst/>
                <a:latin typeface="Arial" charset="0"/>
              </a:rPr>
              <a:t>C</a:t>
            </a:r>
          </a:p>
        </p:txBody>
      </p:sp>
      <p:sp>
        <p:nvSpPr>
          <p:cNvPr id="13" name="Rechteck 12">
            <a:extLst>
              <a:ext uri="{FF2B5EF4-FFF2-40B4-BE49-F238E27FC236}">
                <a16:creationId xmlns:a16="http://schemas.microsoft.com/office/drawing/2014/main" id="{504C3020-A3BF-4471-9FBE-BD29E6E9B5FA}"/>
              </a:ext>
            </a:extLst>
          </p:cNvPr>
          <p:cNvSpPr/>
          <p:nvPr/>
        </p:nvSpPr>
        <p:spPr bwMode="auto">
          <a:xfrm>
            <a:off x="6862066" y="5560495"/>
            <a:ext cx="572973" cy="44326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a:solidFill>
                  <a:schemeClr val="tx1"/>
                </a:solidFill>
                <a:latin typeface="Arial" charset="0"/>
              </a:rPr>
              <a:t>BP</a:t>
            </a:r>
          </a:p>
        </p:txBody>
      </p:sp>
      <p:sp>
        <p:nvSpPr>
          <p:cNvPr id="14" name="Rechteck 13">
            <a:extLst>
              <a:ext uri="{FF2B5EF4-FFF2-40B4-BE49-F238E27FC236}">
                <a16:creationId xmlns:a16="http://schemas.microsoft.com/office/drawing/2014/main" id="{FC9C34D1-117E-4A28-87FF-CEA781742364}"/>
              </a:ext>
            </a:extLst>
          </p:cNvPr>
          <p:cNvSpPr/>
          <p:nvPr/>
        </p:nvSpPr>
        <p:spPr bwMode="auto">
          <a:xfrm>
            <a:off x="5908761" y="5562735"/>
            <a:ext cx="917899" cy="4410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a:ln>
                  <a:noFill/>
                </a:ln>
                <a:solidFill>
                  <a:schemeClr val="tx1"/>
                </a:solidFill>
                <a:effectLst/>
                <a:latin typeface="Arial" charset="0"/>
              </a:rPr>
              <a:t>LA min</a:t>
            </a:r>
          </a:p>
        </p:txBody>
      </p:sp>
      <p:sp>
        <p:nvSpPr>
          <p:cNvPr id="24" name="Textfeld 23">
            <a:extLst>
              <a:ext uri="{FF2B5EF4-FFF2-40B4-BE49-F238E27FC236}">
                <a16:creationId xmlns:a16="http://schemas.microsoft.com/office/drawing/2014/main" id="{7D5127C5-A12F-4498-B3F6-BA67C303D6C8}"/>
              </a:ext>
            </a:extLst>
          </p:cNvPr>
          <p:cNvSpPr txBox="1"/>
          <p:nvPr/>
        </p:nvSpPr>
        <p:spPr>
          <a:xfrm>
            <a:off x="5766767" y="4029424"/>
            <a:ext cx="3041017" cy="1200329"/>
          </a:xfrm>
          <a:prstGeom prst="rect">
            <a:avLst/>
          </a:prstGeom>
          <a:noFill/>
        </p:spPr>
        <p:txBody>
          <a:bodyPr wrap="square" rtlCol="0">
            <a:spAutoFit/>
          </a:bodyPr>
          <a:lstStyle/>
          <a:p>
            <a:r>
              <a:rPr lang="de-DE" sz="1050">
                <a:solidFill>
                  <a:schemeClr val="tx1"/>
                </a:solidFill>
              </a:rPr>
              <a:t>Berechnung der drei Basisfunktionen aus LA-Volunina, die zu unterschiedlichen Zeiten des Herzzyklus gemessen werden: </a:t>
            </a:r>
          </a:p>
          <a:p>
            <a:r>
              <a:rPr lang="de-DE" sz="1050">
                <a:solidFill>
                  <a:schemeClr val="tx1"/>
                </a:solidFill>
              </a:rPr>
              <a:t> </a:t>
            </a:r>
          </a:p>
          <a:p>
            <a:r>
              <a:rPr lang="de-DE" sz="1000">
                <a:solidFill>
                  <a:schemeClr val="tx1"/>
                </a:solidFill>
              </a:rPr>
              <a:t>BP-Funktion = BP / BP+LA(min)</a:t>
            </a:r>
          </a:p>
          <a:p>
            <a:r>
              <a:rPr lang="de-DE" sz="1000">
                <a:solidFill>
                  <a:schemeClr val="tx1"/>
                </a:solidFill>
              </a:rPr>
              <a:t>R-Funktion = C+BP / LA(max)</a:t>
            </a:r>
          </a:p>
          <a:p>
            <a:r>
              <a:rPr lang="de-DE" sz="1000">
                <a:solidFill>
                  <a:schemeClr val="tx1"/>
                </a:solidFill>
              </a:rPr>
              <a:t>C-Funktion = C / LA(max)</a:t>
            </a:r>
          </a:p>
        </p:txBody>
      </p:sp>
      <p:sp>
        <p:nvSpPr>
          <p:cNvPr id="25" name="Textfeld 24">
            <a:extLst>
              <a:ext uri="{FF2B5EF4-FFF2-40B4-BE49-F238E27FC236}">
                <a16:creationId xmlns:a16="http://schemas.microsoft.com/office/drawing/2014/main" id="{C0425DAF-4531-4D41-A58A-494FA6855D64}"/>
              </a:ext>
            </a:extLst>
          </p:cNvPr>
          <p:cNvSpPr txBox="1"/>
          <p:nvPr/>
        </p:nvSpPr>
        <p:spPr>
          <a:xfrm>
            <a:off x="5791492" y="5252718"/>
            <a:ext cx="2901500" cy="307777"/>
          </a:xfrm>
          <a:prstGeom prst="rect">
            <a:avLst/>
          </a:prstGeom>
          <a:noFill/>
        </p:spPr>
        <p:txBody>
          <a:bodyPr wrap="none" rtlCol="0">
            <a:spAutoFit/>
          </a:bodyPr>
          <a:lstStyle/>
          <a:p>
            <a:r>
              <a:rPr lang="de-DE">
                <a:solidFill>
                  <a:schemeClr val="tx1"/>
                </a:solidFill>
              </a:rPr>
              <a:t>----------------LA max-------------------</a:t>
            </a:r>
          </a:p>
        </p:txBody>
      </p:sp>
    </p:spTree>
    <p:extLst>
      <p:ext uri="{BB962C8B-B14F-4D97-AF65-F5344CB8AC3E}">
        <p14:creationId xmlns:p14="http://schemas.microsoft.com/office/powerpoint/2010/main" val="282202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D2A1C3-AA32-4E73-8A89-8FE05B4C825C}"/>
              </a:ext>
            </a:extLst>
          </p:cNvPr>
          <p:cNvSpPr>
            <a:spLocks noGrp="1"/>
          </p:cNvSpPr>
          <p:nvPr>
            <p:ph type="title"/>
          </p:nvPr>
        </p:nvSpPr>
        <p:spPr/>
        <p:txBody>
          <a:bodyPr/>
          <a:lstStyle/>
          <a:p>
            <a:r>
              <a:rPr lang="de-DE" dirty="0"/>
              <a:t>Vorhofflimmern: Auswirkungen für den Patient</a:t>
            </a:r>
          </a:p>
        </p:txBody>
      </p:sp>
      <p:sp>
        <p:nvSpPr>
          <p:cNvPr id="3" name="Inhaltsplatzhalter 2">
            <a:extLst>
              <a:ext uri="{FF2B5EF4-FFF2-40B4-BE49-F238E27FC236}">
                <a16:creationId xmlns:a16="http://schemas.microsoft.com/office/drawing/2014/main" id="{10FE67B3-4C45-4CA6-8B70-142F2DE048E3}"/>
              </a:ext>
            </a:extLst>
          </p:cNvPr>
          <p:cNvSpPr>
            <a:spLocks noGrp="1"/>
          </p:cNvSpPr>
          <p:nvPr>
            <p:ph sz="half" idx="1"/>
          </p:nvPr>
        </p:nvSpPr>
        <p:spPr/>
        <p:txBody>
          <a:bodyPr/>
          <a:lstStyle/>
          <a:p>
            <a:r>
              <a:rPr lang="de-DE" dirty="0"/>
              <a:t>Häufigste Rhythmusstörung</a:t>
            </a:r>
          </a:p>
          <a:p>
            <a:r>
              <a:rPr lang="de-DE" dirty="0"/>
              <a:t>Erhöhte Mortalität</a:t>
            </a:r>
          </a:p>
          <a:p>
            <a:r>
              <a:rPr lang="de-DE" dirty="0"/>
              <a:t>Erhöhte Rate an Herzinsuffizienz</a:t>
            </a:r>
          </a:p>
          <a:p>
            <a:r>
              <a:rPr lang="de-DE" dirty="0"/>
              <a:t>Erhöhte Rate an Thromboembolien:</a:t>
            </a:r>
          </a:p>
          <a:p>
            <a:pPr marL="0" indent="0">
              <a:buNone/>
            </a:pPr>
            <a:endParaRPr lang="de-DE" dirty="0"/>
          </a:p>
          <a:p>
            <a:endParaRPr lang="de-DE" dirty="0"/>
          </a:p>
        </p:txBody>
      </p:sp>
      <p:pic>
        <p:nvPicPr>
          <p:cNvPr id="9" name="Inhaltsplatzhalter 8">
            <a:extLst>
              <a:ext uri="{FF2B5EF4-FFF2-40B4-BE49-F238E27FC236}">
                <a16:creationId xmlns:a16="http://schemas.microsoft.com/office/drawing/2014/main" id="{AB4F7AD4-BCC8-454D-A0DC-24E2EC4C4E60}"/>
              </a:ext>
            </a:extLst>
          </p:cNvPr>
          <p:cNvPicPr>
            <a:picLocks noGrp="1" noChangeAspect="1"/>
          </p:cNvPicPr>
          <p:nvPr>
            <p:ph sz="half" idx="2"/>
          </p:nvPr>
        </p:nvPicPr>
        <p:blipFill>
          <a:blip r:embed="rId3"/>
          <a:stretch>
            <a:fillRect/>
          </a:stretch>
        </p:blipFill>
        <p:spPr>
          <a:xfrm>
            <a:off x="5014913" y="2162468"/>
            <a:ext cx="4306887" cy="4169776"/>
          </a:xfrm>
          <a:prstGeom prst="rect">
            <a:avLst/>
          </a:prstGeom>
        </p:spPr>
      </p:pic>
      <p:sp>
        <p:nvSpPr>
          <p:cNvPr id="10" name="Rechteck 9">
            <a:extLst>
              <a:ext uri="{FF2B5EF4-FFF2-40B4-BE49-F238E27FC236}">
                <a16:creationId xmlns:a16="http://schemas.microsoft.com/office/drawing/2014/main" id="{9EE0A723-993E-4CA4-8922-F5F7C79E8DE0}"/>
              </a:ext>
            </a:extLst>
          </p:cNvPr>
          <p:cNvSpPr/>
          <p:nvPr/>
        </p:nvSpPr>
        <p:spPr>
          <a:xfrm>
            <a:off x="38008" y="6332244"/>
            <a:ext cx="9829983" cy="553998"/>
          </a:xfrm>
          <a:prstGeom prst="rect">
            <a:avLst/>
          </a:prstGeom>
        </p:spPr>
        <p:txBody>
          <a:bodyPr wrap="square">
            <a:spAutoFit/>
          </a:bodyPr>
          <a:lstStyle/>
          <a:p>
            <a:r>
              <a:rPr lang="de-DE" sz="1000" dirty="0"/>
              <a:t>Kirchhof P, Benussi S, Kotecha D, Ahlsson A, </a:t>
            </a:r>
            <a:r>
              <a:rPr lang="de-DE" sz="1000" dirty="0" err="1"/>
              <a:t>Atar</a:t>
            </a:r>
            <a:r>
              <a:rPr lang="de-DE" sz="1000"/>
              <a:t> D, Casadei B, Castella M, Diener H-C, Heidbuchel H, Hendriks J, Hindricks G, Manolis A, Oldgren J, Popescu B, Schotten U, van Putte B and Vardas P 2016 2016 ESC Guidelines for the management of atrial fibrillation developed in collaboration with EACTS. Eur Heart J 37: 2893–2962.</a:t>
            </a:r>
          </a:p>
        </p:txBody>
      </p:sp>
      <p:pic>
        <p:nvPicPr>
          <p:cNvPr id="4" name="Grafik 3">
            <a:extLst>
              <a:ext uri="{FF2B5EF4-FFF2-40B4-BE49-F238E27FC236}">
                <a16:creationId xmlns:a16="http://schemas.microsoft.com/office/drawing/2014/main" id="{DD17BF65-D83A-4202-BCE6-F5D16AD7DA02}"/>
              </a:ext>
            </a:extLst>
          </p:cNvPr>
          <p:cNvPicPr>
            <a:picLocks noChangeAspect="1"/>
          </p:cNvPicPr>
          <p:nvPr/>
        </p:nvPicPr>
        <p:blipFill>
          <a:blip r:embed="rId4"/>
          <a:stretch>
            <a:fillRect/>
          </a:stretch>
        </p:blipFill>
        <p:spPr>
          <a:xfrm>
            <a:off x="282575" y="3075990"/>
            <a:ext cx="3014241" cy="2029724"/>
          </a:xfrm>
          <a:prstGeom prst="rect">
            <a:avLst/>
          </a:prstGeom>
        </p:spPr>
      </p:pic>
      <p:sp>
        <p:nvSpPr>
          <p:cNvPr id="5" name="Textfeld 4">
            <a:extLst>
              <a:ext uri="{FF2B5EF4-FFF2-40B4-BE49-F238E27FC236}">
                <a16:creationId xmlns:a16="http://schemas.microsoft.com/office/drawing/2014/main" id="{287C184B-FB0B-4E30-9B76-C777EA303001}"/>
              </a:ext>
            </a:extLst>
          </p:cNvPr>
          <p:cNvSpPr txBox="1"/>
          <p:nvPr/>
        </p:nvSpPr>
        <p:spPr>
          <a:xfrm>
            <a:off x="2026473" y="4844104"/>
            <a:ext cx="2664512" cy="523220"/>
          </a:xfrm>
          <a:prstGeom prst="rect">
            <a:avLst/>
          </a:prstGeom>
          <a:noFill/>
        </p:spPr>
        <p:txBody>
          <a:bodyPr wrap="none" rtlCol="0">
            <a:spAutoFit/>
          </a:bodyPr>
          <a:lstStyle/>
          <a:p>
            <a:r>
              <a:rPr lang="de-DE"/>
              <a:t>Sources of Embolism (SOE)</a:t>
            </a:r>
          </a:p>
          <a:p>
            <a:endParaRPr lang="de-DE"/>
          </a:p>
        </p:txBody>
      </p:sp>
      <p:sp>
        <p:nvSpPr>
          <p:cNvPr id="6" name="Rechteck 5">
            <a:extLst>
              <a:ext uri="{FF2B5EF4-FFF2-40B4-BE49-F238E27FC236}">
                <a16:creationId xmlns:a16="http://schemas.microsoft.com/office/drawing/2014/main" id="{F48C9C18-DFCD-4171-B288-C7848BBB7D6C}"/>
              </a:ext>
            </a:extLst>
          </p:cNvPr>
          <p:cNvSpPr/>
          <p:nvPr/>
        </p:nvSpPr>
        <p:spPr>
          <a:xfrm>
            <a:off x="38008" y="5932134"/>
            <a:ext cx="4953000" cy="400110"/>
          </a:xfrm>
          <a:prstGeom prst="rect">
            <a:avLst/>
          </a:prstGeom>
        </p:spPr>
        <p:txBody>
          <a:bodyPr>
            <a:spAutoFit/>
          </a:bodyPr>
          <a:lstStyle/>
          <a:p>
            <a:r>
              <a:rPr lang="de-DE" sz="1000"/>
              <a:t>Lancellotti, Patrizio; Cosyns, Bernard (Hg.) 2016 The EACVI echo handbook. Oxford: Oxford University Press.</a:t>
            </a:r>
          </a:p>
        </p:txBody>
      </p:sp>
    </p:spTree>
    <p:extLst>
      <p:ext uri="{BB962C8B-B14F-4D97-AF65-F5344CB8AC3E}">
        <p14:creationId xmlns:p14="http://schemas.microsoft.com/office/powerpoint/2010/main" val="414218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79EE5-EBFA-4816-A2D1-8B877C6A0010}"/>
              </a:ext>
            </a:extLst>
          </p:cNvPr>
          <p:cNvSpPr>
            <a:spLocks noGrp="1"/>
          </p:cNvSpPr>
          <p:nvPr>
            <p:ph type="title"/>
          </p:nvPr>
        </p:nvSpPr>
        <p:spPr/>
        <p:txBody>
          <a:bodyPr/>
          <a:lstStyle/>
          <a:p>
            <a:r>
              <a:rPr lang="de-DE" dirty="0"/>
              <a:t>Pulmonalvenen und Vorhofohr im Vierkammerblick</a:t>
            </a:r>
          </a:p>
        </p:txBody>
      </p:sp>
      <p:sp>
        <p:nvSpPr>
          <p:cNvPr id="3" name="Inhaltsplatzhalter 2">
            <a:extLst>
              <a:ext uri="{FF2B5EF4-FFF2-40B4-BE49-F238E27FC236}">
                <a16:creationId xmlns:a16="http://schemas.microsoft.com/office/drawing/2014/main" id="{9EE62AD1-4581-46FE-81DC-EE26672F201D}"/>
              </a:ext>
            </a:extLst>
          </p:cNvPr>
          <p:cNvSpPr>
            <a:spLocks noGrp="1"/>
          </p:cNvSpPr>
          <p:nvPr>
            <p:ph sz="half" idx="1"/>
          </p:nvPr>
        </p:nvSpPr>
        <p:spPr/>
        <p:txBody>
          <a:bodyPr/>
          <a:lstStyle/>
          <a:p>
            <a:r>
              <a:rPr lang="de-DE" dirty="0"/>
              <a:t>Linker Ventrikel und linker Vorhof liegen nicht in einer Ebene: bei optimaler Darstellung des LA erscheint der LV verkürzt. </a:t>
            </a:r>
          </a:p>
          <a:p>
            <a:r>
              <a:rPr lang="de-DE" dirty="0"/>
              <a:t>Die Einstellung erfolgt so, dass sowohl die Basis als auch der Längendurchmesser L maximal sind.  </a:t>
            </a:r>
          </a:p>
          <a:p>
            <a:r>
              <a:rPr lang="de-DE" dirty="0"/>
              <a:t>Im Vierkammerblick zeigt sich die rechte </a:t>
            </a:r>
            <a:r>
              <a:rPr lang="de-DE"/>
              <a:t>untere Lungenvene RLPV (</a:t>
            </a:r>
            <a:r>
              <a:rPr lang="de-DE" dirty="0"/>
              <a:t>medial, nahe dem intraatrialen Septum) und die rechte obere </a:t>
            </a:r>
            <a:r>
              <a:rPr lang="de-DE"/>
              <a:t>Lungenvene RUPV (</a:t>
            </a:r>
            <a:r>
              <a:rPr lang="de-DE" dirty="0"/>
              <a:t>lateral) . </a:t>
            </a:r>
          </a:p>
          <a:p>
            <a:r>
              <a:rPr lang="de-DE" dirty="0"/>
              <a:t>Durch leichtes Kippen der Ebene nach dorsal ist oft auch die linke obere </a:t>
            </a:r>
            <a:r>
              <a:rPr lang="de-DE"/>
              <a:t>Lungenvene LUPV und </a:t>
            </a:r>
            <a:r>
              <a:rPr lang="de-DE" dirty="0"/>
              <a:t>das linke Vorhofohr sichtbar. </a:t>
            </a:r>
          </a:p>
          <a:p>
            <a:r>
              <a:rPr lang="de-DE" dirty="0"/>
              <a:t>Die Darstellung erfolgte mithilfe des Farbdopplers während der Systole. </a:t>
            </a:r>
          </a:p>
          <a:p>
            <a:endParaRPr lang="de-DE" dirty="0"/>
          </a:p>
        </p:txBody>
      </p:sp>
      <p:pic>
        <p:nvPicPr>
          <p:cNvPr id="7" name="Inhaltsplatzhalter 6">
            <a:extLst>
              <a:ext uri="{FF2B5EF4-FFF2-40B4-BE49-F238E27FC236}">
                <a16:creationId xmlns:a16="http://schemas.microsoft.com/office/drawing/2014/main" id="{021BAF37-5DB6-4EE4-BB7E-72EC0074AD44}"/>
              </a:ext>
            </a:extLst>
          </p:cNvPr>
          <p:cNvPicPr>
            <a:picLocks noGrp="1" noChangeAspect="1"/>
          </p:cNvPicPr>
          <p:nvPr>
            <p:ph sz="half" idx="2"/>
          </p:nvPr>
        </p:nvPicPr>
        <p:blipFill>
          <a:blip r:embed="rId2"/>
          <a:stretch>
            <a:fillRect/>
          </a:stretch>
        </p:blipFill>
        <p:spPr>
          <a:xfrm>
            <a:off x="5014913" y="2608069"/>
            <a:ext cx="4306887" cy="3278575"/>
          </a:xfrm>
          <a:prstGeom prst="rect">
            <a:avLst/>
          </a:prstGeom>
        </p:spPr>
      </p:pic>
      <p:sp>
        <p:nvSpPr>
          <p:cNvPr id="9" name="Textfeld 8">
            <a:extLst>
              <a:ext uri="{FF2B5EF4-FFF2-40B4-BE49-F238E27FC236}">
                <a16:creationId xmlns:a16="http://schemas.microsoft.com/office/drawing/2014/main" id="{07272242-FEFC-4412-9DE4-C540DE1F460F}"/>
              </a:ext>
            </a:extLst>
          </p:cNvPr>
          <p:cNvSpPr txBox="1"/>
          <p:nvPr/>
        </p:nvSpPr>
        <p:spPr>
          <a:xfrm>
            <a:off x="7761312" y="5157192"/>
            <a:ext cx="663964" cy="307777"/>
          </a:xfrm>
          <a:prstGeom prst="rect">
            <a:avLst/>
          </a:prstGeom>
          <a:noFill/>
        </p:spPr>
        <p:txBody>
          <a:bodyPr wrap="none" rtlCol="0">
            <a:spAutoFit/>
          </a:bodyPr>
          <a:lstStyle/>
          <a:p>
            <a:r>
              <a:rPr lang="de-DE" dirty="0"/>
              <a:t>LUPV</a:t>
            </a:r>
          </a:p>
        </p:txBody>
      </p:sp>
      <p:sp>
        <p:nvSpPr>
          <p:cNvPr id="10" name="Textfeld 9">
            <a:extLst>
              <a:ext uri="{FF2B5EF4-FFF2-40B4-BE49-F238E27FC236}">
                <a16:creationId xmlns:a16="http://schemas.microsoft.com/office/drawing/2014/main" id="{CCE846D6-5592-4FD8-829C-57BE2A017719}"/>
              </a:ext>
            </a:extLst>
          </p:cNvPr>
          <p:cNvSpPr txBox="1"/>
          <p:nvPr/>
        </p:nvSpPr>
        <p:spPr>
          <a:xfrm>
            <a:off x="7192582" y="5464969"/>
            <a:ext cx="684803" cy="307777"/>
          </a:xfrm>
          <a:prstGeom prst="rect">
            <a:avLst/>
          </a:prstGeom>
          <a:noFill/>
        </p:spPr>
        <p:txBody>
          <a:bodyPr wrap="none" rtlCol="0">
            <a:spAutoFit/>
          </a:bodyPr>
          <a:lstStyle/>
          <a:p>
            <a:r>
              <a:rPr lang="de-DE" dirty="0"/>
              <a:t>RUPV</a:t>
            </a:r>
          </a:p>
        </p:txBody>
      </p:sp>
      <p:sp>
        <p:nvSpPr>
          <p:cNvPr id="11" name="Textfeld 10">
            <a:extLst>
              <a:ext uri="{FF2B5EF4-FFF2-40B4-BE49-F238E27FC236}">
                <a16:creationId xmlns:a16="http://schemas.microsoft.com/office/drawing/2014/main" id="{4305E2D8-805F-4B62-BBC1-570BD178C2F2}"/>
              </a:ext>
            </a:extLst>
          </p:cNvPr>
          <p:cNvSpPr txBox="1"/>
          <p:nvPr/>
        </p:nvSpPr>
        <p:spPr>
          <a:xfrm>
            <a:off x="6381278" y="5472529"/>
            <a:ext cx="663964" cy="307777"/>
          </a:xfrm>
          <a:prstGeom prst="rect">
            <a:avLst/>
          </a:prstGeom>
          <a:noFill/>
        </p:spPr>
        <p:txBody>
          <a:bodyPr wrap="none" rtlCol="0">
            <a:spAutoFit/>
          </a:bodyPr>
          <a:lstStyle/>
          <a:p>
            <a:r>
              <a:rPr lang="de-DE" dirty="0"/>
              <a:t>RLPV</a:t>
            </a:r>
          </a:p>
        </p:txBody>
      </p:sp>
      <p:sp>
        <p:nvSpPr>
          <p:cNvPr id="12" name="Textfeld 11">
            <a:extLst>
              <a:ext uri="{FF2B5EF4-FFF2-40B4-BE49-F238E27FC236}">
                <a16:creationId xmlns:a16="http://schemas.microsoft.com/office/drawing/2014/main" id="{9B531025-BDE8-47CB-B2EA-FD2934F2D563}"/>
              </a:ext>
            </a:extLst>
          </p:cNvPr>
          <p:cNvSpPr txBox="1"/>
          <p:nvPr/>
        </p:nvSpPr>
        <p:spPr>
          <a:xfrm>
            <a:off x="7760657" y="4604878"/>
            <a:ext cx="553357" cy="307777"/>
          </a:xfrm>
          <a:prstGeom prst="rect">
            <a:avLst/>
          </a:prstGeom>
          <a:noFill/>
        </p:spPr>
        <p:txBody>
          <a:bodyPr wrap="none" rtlCol="0">
            <a:spAutoFit/>
          </a:bodyPr>
          <a:lstStyle/>
          <a:p>
            <a:r>
              <a:rPr lang="de-DE" dirty="0"/>
              <a:t>LAA</a:t>
            </a:r>
          </a:p>
        </p:txBody>
      </p:sp>
    </p:spTree>
    <p:extLst>
      <p:ext uri="{BB962C8B-B14F-4D97-AF65-F5344CB8AC3E}">
        <p14:creationId xmlns:p14="http://schemas.microsoft.com/office/powerpoint/2010/main" val="6434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F078B2-2300-477A-93D5-254B3051B807}"/>
              </a:ext>
            </a:extLst>
          </p:cNvPr>
          <p:cNvSpPr>
            <a:spLocks noGrp="1"/>
          </p:cNvSpPr>
          <p:nvPr>
            <p:ph type="title"/>
          </p:nvPr>
        </p:nvSpPr>
        <p:spPr/>
        <p:txBody>
          <a:bodyPr/>
          <a:lstStyle/>
          <a:p>
            <a:r>
              <a:rPr lang="de-DE" dirty="0"/>
              <a:t>Pulmonalvenen und Vorhofohr im Zwei- und Dreikammerblick</a:t>
            </a:r>
          </a:p>
        </p:txBody>
      </p:sp>
      <p:sp>
        <p:nvSpPr>
          <p:cNvPr id="3" name="Inhaltsplatzhalter 2">
            <a:extLst>
              <a:ext uri="{FF2B5EF4-FFF2-40B4-BE49-F238E27FC236}">
                <a16:creationId xmlns:a16="http://schemas.microsoft.com/office/drawing/2014/main" id="{603C4708-5485-4A92-868D-1A504E67C436}"/>
              </a:ext>
            </a:extLst>
          </p:cNvPr>
          <p:cNvSpPr>
            <a:spLocks noGrp="1"/>
          </p:cNvSpPr>
          <p:nvPr>
            <p:ph sz="half" idx="1"/>
          </p:nvPr>
        </p:nvSpPr>
        <p:spPr/>
        <p:txBody>
          <a:bodyPr/>
          <a:lstStyle/>
          <a:p>
            <a:r>
              <a:rPr lang="de-DE" dirty="0"/>
              <a:t>Im Zweikammerblick ist das linke Vorhofohr (LAA)  und die linke obere Lungenvene (LUPV) auf der anterioren Seite des LA zu sehen.</a:t>
            </a:r>
          </a:p>
          <a:p>
            <a:r>
              <a:rPr lang="de-DE" dirty="0"/>
              <a:t>Die linke untere Lungenvene (LLPV) ist in den Standardeinstellungen häufig nicht darstellbar. </a:t>
            </a:r>
          </a:p>
          <a:p>
            <a:r>
              <a:rPr lang="de-DE" dirty="0"/>
              <a:t>Die Strukturen sind in der Systole besser zu erkennen als in der Diastole. </a:t>
            </a:r>
          </a:p>
          <a:p>
            <a:r>
              <a:rPr lang="de-DE" dirty="0"/>
              <a:t>Meist erhält man eine bessere Darstellung des LAA, wenn ein wenig über den Zweikammerblick hinaus gedreht wird. </a:t>
            </a:r>
          </a:p>
          <a:p>
            <a:r>
              <a:rPr lang="de-DE" dirty="0"/>
              <a:t>Auch im Dreikammerblick sind die rechten Lungenvenen darstellbar, septal die untere rechte Lungenvene (RLPV).  </a:t>
            </a:r>
          </a:p>
          <a:p>
            <a:endParaRPr lang="de-DE" dirty="0"/>
          </a:p>
        </p:txBody>
      </p:sp>
      <p:pic>
        <p:nvPicPr>
          <p:cNvPr id="6" name="Inhaltsplatzhalter 5">
            <a:extLst>
              <a:ext uri="{FF2B5EF4-FFF2-40B4-BE49-F238E27FC236}">
                <a16:creationId xmlns:a16="http://schemas.microsoft.com/office/drawing/2014/main" id="{E3A649FA-C152-4D7D-989E-190179CAB5DC}"/>
              </a:ext>
            </a:extLst>
          </p:cNvPr>
          <p:cNvPicPr>
            <a:picLocks noGrp="1" noChangeAspect="1"/>
          </p:cNvPicPr>
          <p:nvPr>
            <p:ph sz="half" idx="2"/>
          </p:nvPr>
        </p:nvPicPr>
        <p:blipFill rotWithShape="1">
          <a:blip r:embed="rId2"/>
          <a:srcRect l="48445"/>
          <a:stretch/>
        </p:blipFill>
        <p:spPr>
          <a:xfrm>
            <a:off x="5385048" y="1807338"/>
            <a:ext cx="2180843" cy="3115544"/>
          </a:xfrm>
          <a:prstGeom prst="rect">
            <a:avLst/>
          </a:prstGeom>
        </p:spPr>
      </p:pic>
      <p:sp>
        <p:nvSpPr>
          <p:cNvPr id="8" name="Rechteck 7">
            <a:extLst>
              <a:ext uri="{FF2B5EF4-FFF2-40B4-BE49-F238E27FC236}">
                <a16:creationId xmlns:a16="http://schemas.microsoft.com/office/drawing/2014/main" id="{81E96803-5DA2-40A4-85B4-4BB3A2D0E063}"/>
              </a:ext>
            </a:extLst>
          </p:cNvPr>
          <p:cNvSpPr/>
          <p:nvPr/>
        </p:nvSpPr>
        <p:spPr>
          <a:xfrm>
            <a:off x="0" y="6546248"/>
            <a:ext cx="8915400" cy="246221"/>
          </a:xfrm>
          <a:prstGeom prst="rect">
            <a:avLst/>
          </a:prstGeom>
        </p:spPr>
        <p:txBody>
          <a:bodyPr wrap="square">
            <a:spAutoFit/>
          </a:bodyPr>
          <a:lstStyle/>
          <a:p>
            <a:r>
              <a:rPr lang="de-DE" sz="1000" dirty="0"/>
              <a:t>Hagendorff A and Stoebe S (2017) Basiswissen Echokardiografie: Urban &amp; Fischer in Elsevier. München.</a:t>
            </a:r>
          </a:p>
        </p:txBody>
      </p:sp>
      <p:sp>
        <p:nvSpPr>
          <p:cNvPr id="9" name="Textfeld 8">
            <a:extLst>
              <a:ext uri="{FF2B5EF4-FFF2-40B4-BE49-F238E27FC236}">
                <a16:creationId xmlns:a16="http://schemas.microsoft.com/office/drawing/2014/main" id="{9E8E1E81-7376-4893-A608-2B1B1C18EFB2}"/>
              </a:ext>
            </a:extLst>
          </p:cNvPr>
          <p:cNvSpPr txBox="1"/>
          <p:nvPr/>
        </p:nvSpPr>
        <p:spPr>
          <a:xfrm>
            <a:off x="6956889" y="3679791"/>
            <a:ext cx="553357" cy="307777"/>
          </a:xfrm>
          <a:prstGeom prst="rect">
            <a:avLst/>
          </a:prstGeom>
          <a:noFill/>
        </p:spPr>
        <p:txBody>
          <a:bodyPr wrap="none" rtlCol="0">
            <a:spAutoFit/>
          </a:bodyPr>
          <a:lstStyle/>
          <a:p>
            <a:r>
              <a:rPr lang="de-DE" dirty="0"/>
              <a:t>LAA</a:t>
            </a:r>
          </a:p>
        </p:txBody>
      </p:sp>
      <p:sp>
        <p:nvSpPr>
          <p:cNvPr id="10" name="Textfeld 9">
            <a:extLst>
              <a:ext uri="{FF2B5EF4-FFF2-40B4-BE49-F238E27FC236}">
                <a16:creationId xmlns:a16="http://schemas.microsoft.com/office/drawing/2014/main" id="{428937DF-3BDE-4ACC-989A-08EE2EAB7C50}"/>
              </a:ext>
            </a:extLst>
          </p:cNvPr>
          <p:cNvSpPr txBox="1"/>
          <p:nvPr/>
        </p:nvSpPr>
        <p:spPr>
          <a:xfrm>
            <a:off x="7012534" y="4075316"/>
            <a:ext cx="663964" cy="307777"/>
          </a:xfrm>
          <a:prstGeom prst="rect">
            <a:avLst/>
          </a:prstGeom>
          <a:noFill/>
        </p:spPr>
        <p:txBody>
          <a:bodyPr wrap="none" rtlCol="0">
            <a:spAutoFit/>
          </a:bodyPr>
          <a:lstStyle/>
          <a:p>
            <a:r>
              <a:rPr lang="de-DE" dirty="0"/>
              <a:t>LUPV</a:t>
            </a:r>
          </a:p>
        </p:txBody>
      </p:sp>
      <p:pic>
        <p:nvPicPr>
          <p:cNvPr id="4" name="Grafik 3">
            <a:extLst>
              <a:ext uri="{FF2B5EF4-FFF2-40B4-BE49-F238E27FC236}">
                <a16:creationId xmlns:a16="http://schemas.microsoft.com/office/drawing/2014/main" id="{1564D812-E66D-42B9-A568-FCC0D0E81A72}"/>
              </a:ext>
            </a:extLst>
          </p:cNvPr>
          <p:cNvPicPr>
            <a:picLocks noChangeAspect="1"/>
          </p:cNvPicPr>
          <p:nvPr/>
        </p:nvPicPr>
        <p:blipFill>
          <a:blip r:embed="rId3"/>
          <a:stretch>
            <a:fillRect/>
          </a:stretch>
        </p:blipFill>
        <p:spPr>
          <a:xfrm>
            <a:off x="8083224" y="1809630"/>
            <a:ext cx="1664352" cy="4822354"/>
          </a:xfrm>
          <a:prstGeom prst="rect">
            <a:avLst/>
          </a:prstGeom>
        </p:spPr>
      </p:pic>
    </p:spTree>
    <p:extLst>
      <p:ext uri="{BB962C8B-B14F-4D97-AF65-F5344CB8AC3E}">
        <p14:creationId xmlns:p14="http://schemas.microsoft.com/office/powerpoint/2010/main" val="2214664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1B5AA-95CA-4589-9A56-B55170C33B13}"/>
              </a:ext>
            </a:extLst>
          </p:cNvPr>
          <p:cNvSpPr>
            <a:spLocks noGrp="1"/>
          </p:cNvSpPr>
          <p:nvPr>
            <p:ph type="title"/>
          </p:nvPr>
        </p:nvSpPr>
        <p:spPr/>
        <p:txBody>
          <a:bodyPr/>
          <a:lstStyle/>
          <a:p>
            <a:r>
              <a:rPr lang="de-DE" dirty="0"/>
              <a:t>Größenbestimmung des rechten Vorhofs durch lineare Diameter</a:t>
            </a:r>
            <a:br>
              <a:rPr lang="de-DE" dirty="0"/>
            </a:br>
            <a:endParaRPr lang="de-DE" dirty="0"/>
          </a:p>
        </p:txBody>
      </p:sp>
      <p:sp>
        <p:nvSpPr>
          <p:cNvPr id="3" name="Inhaltsplatzhalter 2">
            <a:extLst>
              <a:ext uri="{FF2B5EF4-FFF2-40B4-BE49-F238E27FC236}">
                <a16:creationId xmlns:a16="http://schemas.microsoft.com/office/drawing/2014/main" id="{8DFF91C2-18DD-4A5A-82BF-E8D9412BDB56}"/>
              </a:ext>
            </a:extLst>
          </p:cNvPr>
          <p:cNvSpPr>
            <a:spLocks noGrp="1"/>
          </p:cNvSpPr>
          <p:nvPr>
            <p:ph sz="half" idx="1"/>
          </p:nvPr>
        </p:nvSpPr>
        <p:spPr/>
        <p:txBody>
          <a:bodyPr/>
          <a:lstStyle/>
          <a:p>
            <a:r>
              <a:rPr lang="de-DE" dirty="0"/>
              <a:t>Die </a:t>
            </a:r>
            <a:r>
              <a:rPr lang="de-DE" dirty="0">
                <a:solidFill>
                  <a:srgbClr val="FF0000"/>
                </a:solidFill>
              </a:rPr>
              <a:t>Längsachse</a:t>
            </a:r>
            <a:r>
              <a:rPr lang="de-DE" dirty="0"/>
              <a:t> wird gemessen vom superioren Rand bis zur Annulusebene der Trikuspidalklappe</a:t>
            </a:r>
          </a:p>
          <a:p>
            <a:r>
              <a:rPr lang="de-DE" dirty="0"/>
              <a:t>Die </a:t>
            </a:r>
            <a:r>
              <a:rPr lang="de-DE" dirty="0">
                <a:solidFill>
                  <a:srgbClr val="00B0F0"/>
                </a:solidFill>
              </a:rPr>
              <a:t>Querachse</a:t>
            </a:r>
            <a:r>
              <a:rPr lang="de-DE" dirty="0"/>
              <a:t> wird gemessen senkrecht zur Längsachse in halber Höhe, von der lateralen Wand des RA bis zum Septum. </a:t>
            </a:r>
          </a:p>
          <a:p>
            <a:r>
              <a:rPr lang="de-DE" dirty="0"/>
              <a:t>Die Validität der Messung hängt sehr von einer guten Einstellung ab. </a:t>
            </a:r>
          </a:p>
          <a:p>
            <a:r>
              <a:rPr lang="de-DE" dirty="0"/>
              <a:t>Bei guten Anlotbedingungen ist die Messung schnell durchzuführen. </a:t>
            </a:r>
          </a:p>
          <a:p>
            <a:r>
              <a:rPr lang="de-DE" b="0" dirty="0">
                <a:highlight>
                  <a:srgbClr val="FFFF00"/>
                </a:highlight>
              </a:rPr>
              <a:t>Normal sind Werte unter 2,8 cm/m² (Längsachse) bzw. unter 2,2 cm/m² (Querachse). </a:t>
            </a:r>
            <a:r>
              <a:rPr lang="de-DE" b="0" dirty="0"/>
              <a:t>Die Werte beziehen sich auf die Körperoberfläche. </a:t>
            </a:r>
          </a:p>
          <a:p>
            <a:endParaRPr lang="de-DE" dirty="0"/>
          </a:p>
          <a:p>
            <a:endParaRPr lang="de-DE" dirty="0"/>
          </a:p>
          <a:p>
            <a:pPr marL="0" indent="0">
              <a:buNone/>
            </a:pPr>
            <a:endParaRPr lang="de-DE" dirty="0"/>
          </a:p>
        </p:txBody>
      </p:sp>
      <p:pic>
        <p:nvPicPr>
          <p:cNvPr id="7" name="Inhaltsplatzhalter 6">
            <a:extLst>
              <a:ext uri="{FF2B5EF4-FFF2-40B4-BE49-F238E27FC236}">
                <a16:creationId xmlns:a16="http://schemas.microsoft.com/office/drawing/2014/main" id="{879DEA3F-9C91-481E-9340-5CD4C8CF557E}"/>
              </a:ext>
            </a:extLst>
          </p:cNvPr>
          <p:cNvPicPr>
            <a:picLocks noGrp="1" noChangeAspect="1"/>
          </p:cNvPicPr>
          <p:nvPr>
            <p:ph sz="half" idx="2"/>
          </p:nvPr>
        </p:nvPicPr>
        <p:blipFill>
          <a:blip r:embed="rId3"/>
          <a:stretch>
            <a:fillRect/>
          </a:stretch>
        </p:blipFill>
        <p:spPr>
          <a:xfrm>
            <a:off x="5083344" y="2808576"/>
            <a:ext cx="4170025" cy="2877561"/>
          </a:xfrm>
          <a:prstGeom prst="rect">
            <a:avLst/>
          </a:prstGeom>
        </p:spPr>
      </p:pic>
      <p:sp>
        <p:nvSpPr>
          <p:cNvPr id="11" name="Rechteck 10">
            <a:extLst>
              <a:ext uri="{FF2B5EF4-FFF2-40B4-BE49-F238E27FC236}">
                <a16:creationId xmlns:a16="http://schemas.microsoft.com/office/drawing/2014/main" id="{F26C1247-DFE0-43C7-AC4B-5E586F0D5484}"/>
              </a:ext>
            </a:extLst>
          </p:cNvPr>
          <p:cNvSpPr/>
          <p:nvPr/>
        </p:nvSpPr>
        <p:spPr>
          <a:xfrm>
            <a:off x="0" y="6304002"/>
            <a:ext cx="9437686" cy="553998"/>
          </a:xfrm>
          <a:prstGeom prst="rect">
            <a:avLst/>
          </a:prstGeom>
        </p:spPr>
        <p:txBody>
          <a:bodyPr wrap="square">
            <a:spAutoFit/>
          </a:bodyPr>
          <a:lstStyle/>
          <a:p>
            <a:r>
              <a:rPr lang="en-US" sz="1000" dirty="0"/>
              <a:t>Lang, R., et al. Recommendations for cardiac chamber quantification by echocardiography in adults: an update from the American Society of Echocardiography and the European Association of Cardiovascular Imaging. Journal of the American Society of Echocardiography : official of the American Society of Echocardiography, 2015. 28(1): 1-39.</a:t>
            </a:r>
            <a:endParaRPr lang="de-DE" sz="1000" dirty="0"/>
          </a:p>
        </p:txBody>
      </p:sp>
      <p:cxnSp>
        <p:nvCxnSpPr>
          <p:cNvPr id="13" name="Gerader Verbinder 12">
            <a:extLst>
              <a:ext uri="{FF2B5EF4-FFF2-40B4-BE49-F238E27FC236}">
                <a16:creationId xmlns:a16="http://schemas.microsoft.com/office/drawing/2014/main" id="{239D607A-DE3F-497C-9E4D-45BE2A4340D0}"/>
              </a:ext>
            </a:extLst>
          </p:cNvPr>
          <p:cNvCxnSpPr/>
          <p:nvPr/>
        </p:nvCxnSpPr>
        <p:spPr bwMode="auto">
          <a:xfrm>
            <a:off x="6681192" y="4221088"/>
            <a:ext cx="0" cy="1224136"/>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r Verbinder 16">
            <a:extLst>
              <a:ext uri="{FF2B5EF4-FFF2-40B4-BE49-F238E27FC236}">
                <a16:creationId xmlns:a16="http://schemas.microsoft.com/office/drawing/2014/main" id="{C5D3B430-4A49-4135-B92F-E451F31BDCFD}"/>
              </a:ext>
            </a:extLst>
          </p:cNvPr>
          <p:cNvCxnSpPr/>
          <p:nvPr/>
        </p:nvCxnSpPr>
        <p:spPr bwMode="auto">
          <a:xfrm>
            <a:off x="6177136" y="4797152"/>
            <a:ext cx="922164" cy="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2489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1B5AA-95CA-4589-9A56-B55170C33B13}"/>
              </a:ext>
            </a:extLst>
          </p:cNvPr>
          <p:cNvSpPr>
            <a:spLocks noGrp="1"/>
          </p:cNvSpPr>
          <p:nvPr>
            <p:ph type="title"/>
          </p:nvPr>
        </p:nvSpPr>
        <p:spPr/>
        <p:txBody>
          <a:bodyPr/>
          <a:lstStyle/>
          <a:p>
            <a:r>
              <a:rPr lang="de-DE" dirty="0"/>
              <a:t>Planimetrische Größenbestimmung des rechten Vorhofs</a:t>
            </a:r>
          </a:p>
        </p:txBody>
      </p:sp>
      <p:sp>
        <p:nvSpPr>
          <p:cNvPr id="3" name="Inhaltsplatzhalter 2">
            <a:extLst>
              <a:ext uri="{FF2B5EF4-FFF2-40B4-BE49-F238E27FC236}">
                <a16:creationId xmlns:a16="http://schemas.microsoft.com/office/drawing/2014/main" id="{8DFF91C2-18DD-4A5A-82BF-E8D9412BDB56}"/>
              </a:ext>
            </a:extLst>
          </p:cNvPr>
          <p:cNvSpPr>
            <a:spLocks noGrp="1"/>
          </p:cNvSpPr>
          <p:nvPr>
            <p:ph sz="half" idx="1"/>
          </p:nvPr>
        </p:nvSpPr>
        <p:spPr>
          <a:noFill/>
          <a:ln w="9525">
            <a:solidFill>
              <a:schemeClr val="bg1"/>
            </a:solidFill>
          </a:ln>
        </p:spPr>
        <p:txBody>
          <a:bodyPr/>
          <a:lstStyle/>
          <a:p>
            <a:r>
              <a:rPr lang="de-DE" dirty="0"/>
              <a:t>Zur groben Abschätzung der Größe des rechten Vorhofs kann die RA-Fläche im apicalen Vierkammerblick ermittelt werden. </a:t>
            </a:r>
          </a:p>
          <a:p>
            <a:r>
              <a:rPr lang="de-DE" dirty="0"/>
              <a:t>Die Messung erfolgt endsystolisch, d.h. es wird der letzte Frame vor Beginn der TK-Öffnung gewählt. </a:t>
            </a:r>
          </a:p>
          <a:p>
            <a:r>
              <a:rPr lang="de-DE" dirty="0"/>
              <a:t>Dazu erfolgt die komplette Umfahrung der endsystolischen RA-Kontur. Am Trikuspidalklappenannulus wird eine Gerade gezogen. </a:t>
            </a:r>
          </a:p>
          <a:p>
            <a:r>
              <a:rPr lang="de-DE" dirty="0"/>
              <a:t>Auf eine korrekte Anlotung zur Vermeidung einer Verkürzung muss geachtet werden. </a:t>
            </a:r>
          </a:p>
          <a:p>
            <a:r>
              <a:rPr lang="de-DE" dirty="0"/>
              <a:t>Als Normwert gilt : </a:t>
            </a:r>
          </a:p>
          <a:p>
            <a:pPr lvl="1"/>
            <a:r>
              <a:rPr lang="de-DE" dirty="0">
                <a:highlight>
                  <a:srgbClr val="FFFF00"/>
                </a:highlight>
              </a:rPr>
              <a:t>&lt; 16cm² </a:t>
            </a:r>
          </a:p>
        </p:txBody>
      </p:sp>
      <p:sp>
        <p:nvSpPr>
          <p:cNvPr id="5" name="Rechteck 4">
            <a:extLst>
              <a:ext uri="{FF2B5EF4-FFF2-40B4-BE49-F238E27FC236}">
                <a16:creationId xmlns:a16="http://schemas.microsoft.com/office/drawing/2014/main" id="{05448C2C-F8C8-48CF-8CD5-BE8A35EA4ECE}"/>
              </a:ext>
            </a:extLst>
          </p:cNvPr>
          <p:cNvSpPr/>
          <p:nvPr/>
        </p:nvSpPr>
        <p:spPr>
          <a:xfrm>
            <a:off x="0" y="6304002"/>
            <a:ext cx="9437686" cy="553998"/>
          </a:xfrm>
          <a:prstGeom prst="rect">
            <a:avLst/>
          </a:prstGeom>
        </p:spPr>
        <p:txBody>
          <a:bodyPr wrap="square">
            <a:spAutoFit/>
          </a:bodyPr>
          <a:lstStyle/>
          <a:p>
            <a:r>
              <a:rPr lang="en-US" sz="1000" dirty="0"/>
              <a:t>Lang, R., et al. Recommendations for cardiac chamber quantification by echocardiography in adults: an update from the American Society of Echocardiography and the European Association of Cardiovascular Imaging. Journal of the American Society of Echocardiography : official of the American Society of Echocardiography, 2015. 28(1): 1-39.</a:t>
            </a:r>
            <a:endParaRPr lang="de-DE" sz="1000" dirty="0"/>
          </a:p>
        </p:txBody>
      </p:sp>
      <p:pic>
        <p:nvPicPr>
          <p:cNvPr id="7" name="Inhaltsplatzhalter 6">
            <a:extLst>
              <a:ext uri="{FF2B5EF4-FFF2-40B4-BE49-F238E27FC236}">
                <a16:creationId xmlns:a16="http://schemas.microsoft.com/office/drawing/2014/main" id="{520BD24B-F064-452D-B084-1464FF10BCAD}"/>
              </a:ext>
            </a:extLst>
          </p:cNvPr>
          <p:cNvPicPr>
            <a:picLocks noGrp="1" noChangeAspect="1"/>
          </p:cNvPicPr>
          <p:nvPr>
            <p:ph sz="half" idx="2"/>
          </p:nvPr>
        </p:nvPicPr>
        <p:blipFill>
          <a:blip r:embed="rId3"/>
          <a:stretch>
            <a:fillRect/>
          </a:stretch>
        </p:blipFill>
        <p:spPr>
          <a:xfrm>
            <a:off x="5730081" y="2513806"/>
            <a:ext cx="2876550" cy="3467100"/>
          </a:xfrm>
          <a:prstGeom prst="rect">
            <a:avLst/>
          </a:prstGeom>
        </p:spPr>
      </p:pic>
    </p:spTree>
    <p:extLst>
      <p:ext uri="{BB962C8B-B14F-4D97-AF65-F5344CB8AC3E}">
        <p14:creationId xmlns:p14="http://schemas.microsoft.com/office/powerpoint/2010/main" val="3764111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B81C8-B8B1-4549-A34C-9B09DF0D2C73}"/>
              </a:ext>
            </a:extLst>
          </p:cNvPr>
          <p:cNvSpPr>
            <a:spLocks noGrp="1"/>
          </p:cNvSpPr>
          <p:nvPr>
            <p:ph type="title"/>
          </p:nvPr>
        </p:nvSpPr>
        <p:spPr/>
        <p:txBody>
          <a:bodyPr/>
          <a:lstStyle/>
          <a:p>
            <a:r>
              <a:rPr lang="de-DE" dirty="0"/>
              <a:t>Größenbestimmung des rechten Vorhofs</a:t>
            </a:r>
            <a:br>
              <a:rPr lang="de-DE" dirty="0"/>
            </a:br>
            <a:r>
              <a:rPr lang="de-DE" dirty="0"/>
              <a:t>Volumenermittlung mittels 2D-Datensatz:</a:t>
            </a:r>
          </a:p>
        </p:txBody>
      </p:sp>
      <p:pic>
        <p:nvPicPr>
          <p:cNvPr id="6" name="Inhaltsplatzhalter 5">
            <a:extLst>
              <a:ext uri="{FF2B5EF4-FFF2-40B4-BE49-F238E27FC236}">
                <a16:creationId xmlns:a16="http://schemas.microsoft.com/office/drawing/2014/main" id="{593CDB0E-28D5-47DF-B516-8C564646AE9B}"/>
              </a:ext>
            </a:extLst>
          </p:cNvPr>
          <p:cNvPicPr>
            <a:picLocks noGrp="1" noChangeAspect="1"/>
          </p:cNvPicPr>
          <p:nvPr>
            <p:ph sz="half" idx="2"/>
          </p:nvPr>
        </p:nvPicPr>
        <p:blipFill>
          <a:blip r:embed="rId3"/>
          <a:stretch>
            <a:fillRect/>
          </a:stretch>
        </p:blipFill>
        <p:spPr>
          <a:xfrm>
            <a:off x="5736026" y="2269880"/>
            <a:ext cx="2767824" cy="3462828"/>
          </a:xfrm>
          <a:prstGeom prst="rect">
            <a:avLst/>
          </a:prstGeom>
        </p:spPr>
      </p:pic>
      <p:sp>
        <p:nvSpPr>
          <p:cNvPr id="3" name="Inhaltsplatzhalter 2">
            <a:extLst>
              <a:ext uri="{FF2B5EF4-FFF2-40B4-BE49-F238E27FC236}">
                <a16:creationId xmlns:a16="http://schemas.microsoft.com/office/drawing/2014/main" id="{4DD0A03B-E81C-4D9F-B2A5-4C12BDB01B97}"/>
              </a:ext>
            </a:extLst>
          </p:cNvPr>
          <p:cNvSpPr>
            <a:spLocks noGrp="1"/>
          </p:cNvSpPr>
          <p:nvPr>
            <p:ph sz="half" idx="1"/>
          </p:nvPr>
        </p:nvSpPr>
        <p:spPr/>
        <p:txBody>
          <a:bodyPr/>
          <a:lstStyle/>
          <a:p>
            <a:r>
              <a:rPr lang="de-DE" dirty="0"/>
              <a:t>Die </a:t>
            </a:r>
            <a:r>
              <a:rPr lang="de-DE" dirty="0">
                <a:solidFill>
                  <a:srgbClr val="FF0000"/>
                </a:solidFill>
              </a:rPr>
              <a:t>Umfahrung erfolgt wie bei der Flächenmethode</a:t>
            </a:r>
            <a:r>
              <a:rPr lang="de-DE" dirty="0"/>
              <a:t>.</a:t>
            </a:r>
          </a:p>
          <a:p>
            <a:r>
              <a:rPr lang="de-DE" dirty="0"/>
              <a:t>Auf eine korrekte Anlotung zur Vermeidung einer Verkürzung des RA muss geachet werden. </a:t>
            </a:r>
          </a:p>
          <a:p>
            <a:r>
              <a:rPr lang="de-DE" dirty="0"/>
              <a:t>Das Volumen wird </a:t>
            </a:r>
            <a:r>
              <a:rPr lang="de-DE" dirty="0">
                <a:solidFill>
                  <a:srgbClr val="FF0000"/>
                </a:solidFill>
              </a:rPr>
              <a:t>entweder aus dem Flächen-Längen-Algorithmus oder durch die Scheibchensummations-Technik </a:t>
            </a:r>
            <a:r>
              <a:rPr lang="de-DE" dirty="0"/>
              <a:t>ermittelt. </a:t>
            </a:r>
          </a:p>
          <a:p>
            <a:r>
              <a:rPr lang="de-DE" dirty="0"/>
              <a:t>Es kann </a:t>
            </a:r>
            <a:r>
              <a:rPr lang="de-DE" dirty="0">
                <a:solidFill>
                  <a:srgbClr val="FF0000"/>
                </a:solidFill>
              </a:rPr>
              <a:t>nur eine Ebene </a:t>
            </a:r>
            <a:r>
              <a:rPr lang="de-DE" dirty="0"/>
              <a:t>dargestellt werden. Die Formeln basieren auf der Annahme einer symmetrischen Form. </a:t>
            </a:r>
          </a:p>
          <a:p>
            <a:r>
              <a:rPr lang="de-DE" dirty="0"/>
              <a:t>Die RA- Volumenenbestimmung hat prognostische Bedeutung und Bedeutung als </a:t>
            </a:r>
            <a:r>
              <a:rPr lang="de-DE" dirty="0">
                <a:solidFill>
                  <a:srgbClr val="FF0000"/>
                </a:solidFill>
              </a:rPr>
              <a:t>Verlaufsparameter</a:t>
            </a:r>
            <a:r>
              <a:rPr lang="de-DE" dirty="0"/>
              <a:t> bei der pulmonalen Hypertonie.  </a:t>
            </a:r>
          </a:p>
          <a:p>
            <a:r>
              <a:rPr lang="de-DE" dirty="0"/>
              <a:t>Als (nicht gut validierte) Normwerte gelten: </a:t>
            </a:r>
          </a:p>
          <a:p>
            <a:pPr lvl="1"/>
            <a:r>
              <a:rPr lang="de-DE" dirty="0">
                <a:highlight>
                  <a:srgbClr val="FFFF00"/>
                </a:highlight>
              </a:rPr>
              <a:t>M &lt;33 ml/m2</a:t>
            </a:r>
          </a:p>
          <a:p>
            <a:pPr lvl="1"/>
            <a:r>
              <a:rPr lang="de-DE" dirty="0">
                <a:highlight>
                  <a:srgbClr val="FFFF00"/>
                </a:highlight>
              </a:rPr>
              <a:t>F &lt; 28 ml/m2</a:t>
            </a:r>
          </a:p>
          <a:p>
            <a:r>
              <a:rPr lang="de-DE" dirty="0">
                <a:solidFill>
                  <a:srgbClr val="FF0000"/>
                </a:solidFill>
              </a:rPr>
              <a:t>Dies ist die empfohlene Methode. </a:t>
            </a:r>
          </a:p>
          <a:p>
            <a:pPr lvl="1"/>
            <a:endParaRPr lang="de-DE" dirty="0"/>
          </a:p>
          <a:p>
            <a:pPr lvl="1"/>
            <a:endParaRPr lang="de-DE" dirty="0"/>
          </a:p>
          <a:p>
            <a:endParaRPr lang="de-DE" dirty="0"/>
          </a:p>
        </p:txBody>
      </p:sp>
      <p:sp>
        <p:nvSpPr>
          <p:cNvPr id="7" name="Rechteck 6">
            <a:extLst>
              <a:ext uri="{FF2B5EF4-FFF2-40B4-BE49-F238E27FC236}">
                <a16:creationId xmlns:a16="http://schemas.microsoft.com/office/drawing/2014/main" id="{3DD2A39E-A96C-484A-A718-FE93E7C10E81}"/>
              </a:ext>
            </a:extLst>
          </p:cNvPr>
          <p:cNvSpPr/>
          <p:nvPr/>
        </p:nvSpPr>
        <p:spPr>
          <a:xfrm>
            <a:off x="0" y="6304002"/>
            <a:ext cx="9437686" cy="553998"/>
          </a:xfrm>
          <a:prstGeom prst="rect">
            <a:avLst/>
          </a:prstGeom>
        </p:spPr>
        <p:txBody>
          <a:bodyPr wrap="square">
            <a:spAutoFit/>
          </a:bodyPr>
          <a:lstStyle/>
          <a:p>
            <a:r>
              <a:rPr lang="en-US" sz="1000" dirty="0"/>
              <a:t>Lang, R., et al. Recommendations for cardiac chamber quantification by echocardiography in adults: an update from the American Society of Echocardiography and the European Association of Cardiovascular Imaging. Journal of the American Society of Echocardiography : official of the American Society of Echocardiography, 2015. 28(1): 1-39.</a:t>
            </a:r>
            <a:endParaRPr lang="de-DE" sz="1000" dirty="0"/>
          </a:p>
        </p:txBody>
      </p:sp>
    </p:spTree>
    <p:extLst>
      <p:ext uri="{BB962C8B-B14F-4D97-AF65-F5344CB8AC3E}">
        <p14:creationId xmlns:p14="http://schemas.microsoft.com/office/powerpoint/2010/main" val="3787702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B81C8-B8B1-4549-A34C-9B09DF0D2C73}"/>
              </a:ext>
            </a:extLst>
          </p:cNvPr>
          <p:cNvSpPr>
            <a:spLocks noGrp="1"/>
          </p:cNvSpPr>
          <p:nvPr>
            <p:ph type="title"/>
          </p:nvPr>
        </p:nvSpPr>
        <p:spPr/>
        <p:txBody>
          <a:bodyPr/>
          <a:lstStyle/>
          <a:p>
            <a:r>
              <a:rPr lang="de-DE" dirty="0"/>
              <a:t>Größenbestimmung des rechten Vorhofs</a:t>
            </a:r>
            <a:br>
              <a:rPr lang="de-DE" dirty="0"/>
            </a:br>
            <a:r>
              <a:rPr lang="de-DE" dirty="0"/>
              <a:t>Ausblick: Volumenbestimmung mittels 3D-Datensatz</a:t>
            </a:r>
          </a:p>
        </p:txBody>
      </p:sp>
      <p:sp>
        <p:nvSpPr>
          <p:cNvPr id="3" name="Inhaltsplatzhalter 2">
            <a:extLst>
              <a:ext uri="{FF2B5EF4-FFF2-40B4-BE49-F238E27FC236}">
                <a16:creationId xmlns:a16="http://schemas.microsoft.com/office/drawing/2014/main" id="{4DD0A03B-E81C-4D9F-B2A5-4C12BDB01B97}"/>
              </a:ext>
            </a:extLst>
          </p:cNvPr>
          <p:cNvSpPr>
            <a:spLocks noGrp="1"/>
          </p:cNvSpPr>
          <p:nvPr>
            <p:ph sz="half" idx="1"/>
          </p:nvPr>
        </p:nvSpPr>
        <p:spPr/>
        <p:txBody>
          <a:bodyPr/>
          <a:lstStyle/>
          <a:p>
            <a:r>
              <a:rPr lang="de-DE" dirty="0"/>
              <a:t>3D-Datensätze werden vom 4-Kammerblick akquiriert. </a:t>
            </a:r>
          </a:p>
          <a:p>
            <a:r>
              <a:rPr lang="de-DE" dirty="0"/>
              <a:t>Ein wichtiger Vorteil ist, dass die </a:t>
            </a:r>
            <a:r>
              <a:rPr lang="de-DE" dirty="0">
                <a:solidFill>
                  <a:srgbClr val="FF0000"/>
                </a:solidFill>
              </a:rPr>
              <a:t>wahre geometrische Form und nicht eine angenommene Form zur Berechnung </a:t>
            </a:r>
            <a:r>
              <a:rPr lang="de-DE" dirty="0"/>
              <a:t>ermittelt wird. </a:t>
            </a:r>
          </a:p>
          <a:p>
            <a:r>
              <a:rPr lang="de-DE" dirty="0"/>
              <a:t>Die zeitliche Auflösung ist jedoch geringer als bei der 2D-Methode. </a:t>
            </a:r>
          </a:p>
          <a:p>
            <a:r>
              <a:rPr lang="de-DE" dirty="0">
                <a:solidFill>
                  <a:srgbClr val="FF0000"/>
                </a:solidFill>
              </a:rPr>
              <a:t>Gute Schallbedingungen incl. Kooperation des Patienten und eine gute Anlotung </a:t>
            </a:r>
            <a:r>
              <a:rPr lang="de-DE" dirty="0"/>
              <a:t>sind elementar.  </a:t>
            </a:r>
          </a:p>
          <a:p>
            <a:pPr lvl="1"/>
            <a:endParaRPr lang="de-DE" dirty="0"/>
          </a:p>
          <a:p>
            <a:pPr lvl="1"/>
            <a:endParaRPr lang="de-DE" dirty="0"/>
          </a:p>
          <a:p>
            <a:endParaRPr lang="de-DE" dirty="0"/>
          </a:p>
        </p:txBody>
      </p:sp>
      <p:pic>
        <p:nvPicPr>
          <p:cNvPr id="7" name="Inhaltsplatzhalter 6">
            <a:extLst>
              <a:ext uri="{FF2B5EF4-FFF2-40B4-BE49-F238E27FC236}">
                <a16:creationId xmlns:a16="http://schemas.microsoft.com/office/drawing/2014/main" id="{21E0EC96-F29A-4A0E-AB3E-F527B537EAE8}"/>
              </a:ext>
            </a:extLst>
          </p:cNvPr>
          <p:cNvPicPr>
            <a:picLocks noGrp="1" noChangeAspect="1"/>
          </p:cNvPicPr>
          <p:nvPr>
            <p:ph sz="half" idx="2"/>
          </p:nvPr>
        </p:nvPicPr>
        <p:blipFill>
          <a:blip r:embed="rId3"/>
          <a:stretch>
            <a:fillRect/>
          </a:stretch>
        </p:blipFill>
        <p:spPr>
          <a:xfrm>
            <a:off x="5410994" y="3304381"/>
            <a:ext cx="3514725" cy="1885950"/>
          </a:xfrm>
          <a:prstGeom prst="rect">
            <a:avLst/>
          </a:prstGeom>
        </p:spPr>
      </p:pic>
      <p:sp>
        <p:nvSpPr>
          <p:cNvPr id="8" name="Rechteck 7">
            <a:extLst>
              <a:ext uri="{FF2B5EF4-FFF2-40B4-BE49-F238E27FC236}">
                <a16:creationId xmlns:a16="http://schemas.microsoft.com/office/drawing/2014/main" id="{C1541FC1-7681-484E-B4AC-7577A1D0B81F}"/>
              </a:ext>
            </a:extLst>
          </p:cNvPr>
          <p:cNvSpPr/>
          <p:nvPr/>
        </p:nvSpPr>
        <p:spPr>
          <a:xfrm>
            <a:off x="0" y="6304002"/>
            <a:ext cx="9437686" cy="553998"/>
          </a:xfrm>
          <a:prstGeom prst="rect">
            <a:avLst/>
          </a:prstGeom>
        </p:spPr>
        <p:txBody>
          <a:bodyPr wrap="square">
            <a:spAutoFit/>
          </a:bodyPr>
          <a:lstStyle/>
          <a:p>
            <a:r>
              <a:rPr lang="en-US" sz="1000" dirty="0"/>
              <a:t>Lang, R., et al. Recommendations for cardiac chamber quantification by echocardiography in adults: an update from the American Society of Echocardiography and the European Association of Cardiovascular Imaging. Journal of the American Society of Echocardiography : official of the American Society of Echocardiography, 2015. 28(1): 1-39.</a:t>
            </a:r>
            <a:endParaRPr lang="de-DE" sz="1000" dirty="0"/>
          </a:p>
        </p:txBody>
      </p:sp>
    </p:spTree>
    <p:extLst>
      <p:ext uri="{BB962C8B-B14F-4D97-AF65-F5344CB8AC3E}">
        <p14:creationId xmlns:p14="http://schemas.microsoft.com/office/powerpoint/2010/main" val="1729954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1ADC9-D9A7-4032-B473-5426423A17F6}"/>
              </a:ext>
            </a:extLst>
          </p:cNvPr>
          <p:cNvSpPr>
            <a:spLocks noGrp="1"/>
          </p:cNvSpPr>
          <p:nvPr>
            <p:ph type="title"/>
          </p:nvPr>
        </p:nvSpPr>
        <p:spPr/>
        <p:txBody>
          <a:bodyPr/>
          <a:lstStyle/>
          <a:p>
            <a:r>
              <a:rPr lang="de-DE"/>
              <a:t>Ursachen einer RA-Dilatation</a:t>
            </a:r>
          </a:p>
        </p:txBody>
      </p:sp>
      <p:sp>
        <p:nvSpPr>
          <p:cNvPr id="3" name="Inhaltsplatzhalter 2">
            <a:extLst>
              <a:ext uri="{FF2B5EF4-FFF2-40B4-BE49-F238E27FC236}">
                <a16:creationId xmlns:a16="http://schemas.microsoft.com/office/drawing/2014/main" id="{AB286B95-46E0-416A-B09E-D8E326AD4E11}"/>
              </a:ext>
            </a:extLst>
          </p:cNvPr>
          <p:cNvSpPr>
            <a:spLocks noGrp="1"/>
          </p:cNvSpPr>
          <p:nvPr>
            <p:ph sz="half" idx="1"/>
          </p:nvPr>
        </p:nvSpPr>
        <p:spPr/>
        <p:txBody>
          <a:bodyPr/>
          <a:lstStyle/>
          <a:p>
            <a:r>
              <a:rPr lang="de-DE" dirty="0"/>
              <a:t>Typische </a:t>
            </a:r>
            <a:r>
              <a:rPr lang="de-DE" dirty="0">
                <a:solidFill>
                  <a:srgbClr val="FF0000"/>
                </a:solidFill>
              </a:rPr>
              <a:t>Ursachen</a:t>
            </a:r>
            <a:r>
              <a:rPr lang="de-DE" dirty="0"/>
              <a:t> für eine RA-Dilatation sind </a:t>
            </a:r>
          </a:p>
          <a:p>
            <a:pPr lvl="1"/>
            <a:r>
              <a:rPr lang="de-DE" dirty="0"/>
              <a:t>Pulmonale Hypertonie</a:t>
            </a:r>
          </a:p>
          <a:p>
            <a:pPr lvl="1"/>
            <a:r>
              <a:rPr lang="de-DE" dirty="0" err="1"/>
              <a:t>Trikuspidalklappenerkrankungen</a:t>
            </a:r>
            <a:r>
              <a:rPr lang="de-DE" dirty="0"/>
              <a:t> </a:t>
            </a:r>
          </a:p>
          <a:p>
            <a:pPr lvl="1"/>
            <a:r>
              <a:rPr lang="de-DE" dirty="0" err="1"/>
              <a:t>Shuntvitien</a:t>
            </a:r>
            <a:r>
              <a:rPr lang="de-DE" dirty="0"/>
              <a:t> wie ASD </a:t>
            </a:r>
          </a:p>
          <a:p>
            <a:pPr lvl="1"/>
            <a:r>
              <a:rPr lang="de-DE" dirty="0"/>
              <a:t>VHF</a:t>
            </a:r>
          </a:p>
          <a:p>
            <a:pPr lvl="1"/>
            <a:r>
              <a:rPr lang="de-DE" dirty="0"/>
              <a:t>Angeborene Herzerkrankungen mit Links-Rechts-Shunts</a:t>
            </a:r>
          </a:p>
          <a:p>
            <a:r>
              <a:rPr lang="de-DE" dirty="0"/>
              <a:t>Typischerweise ist die RA-Dilatation auch mit einer </a:t>
            </a:r>
            <a:r>
              <a:rPr lang="de-DE" dirty="0">
                <a:solidFill>
                  <a:srgbClr val="FF0000"/>
                </a:solidFill>
              </a:rPr>
              <a:t>Druckerhöhung</a:t>
            </a:r>
            <a:r>
              <a:rPr lang="de-DE" dirty="0"/>
              <a:t> im RA vergesellschaftet, die sich an der gestauten Vena cava, aber auch an der Vorhof-</a:t>
            </a:r>
            <a:r>
              <a:rPr lang="de-DE" dirty="0" err="1"/>
              <a:t>Septumdeviation</a:t>
            </a:r>
            <a:r>
              <a:rPr lang="de-DE" dirty="0"/>
              <a:t> nach links zeigt.  </a:t>
            </a:r>
          </a:p>
          <a:p>
            <a:r>
              <a:rPr lang="de-DE" dirty="0"/>
              <a:t>Bei akutem Rechtsherzversagen infolge eines Rechtsherzinfarktes kann es ebenfalls zu einer RA-Dilatation kommen, allerdings ist in diesem Fall der rechtsventrikuläre Spitzendruck (im Gegensatz zum akuten </a:t>
            </a:r>
            <a:r>
              <a:rPr lang="de-DE" dirty="0" err="1"/>
              <a:t>Cor</a:t>
            </a:r>
            <a:r>
              <a:rPr lang="de-DE" dirty="0"/>
              <a:t> pulmonale) nicht erhöht.</a:t>
            </a:r>
          </a:p>
        </p:txBody>
      </p:sp>
      <p:pic>
        <p:nvPicPr>
          <p:cNvPr id="5" name="Inhaltsplatzhalter 4">
            <a:extLst>
              <a:ext uri="{FF2B5EF4-FFF2-40B4-BE49-F238E27FC236}">
                <a16:creationId xmlns:a16="http://schemas.microsoft.com/office/drawing/2014/main" id="{3B9E81E0-A3AA-4058-8C62-96185C56BEE8}"/>
              </a:ext>
            </a:extLst>
          </p:cNvPr>
          <p:cNvPicPr>
            <a:picLocks noGrp="1" noChangeAspect="1"/>
          </p:cNvPicPr>
          <p:nvPr>
            <p:ph sz="half" idx="2"/>
          </p:nvPr>
        </p:nvPicPr>
        <p:blipFill>
          <a:blip r:embed="rId2"/>
          <a:stretch>
            <a:fillRect/>
          </a:stretch>
        </p:blipFill>
        <p:spPr>
          <a:xfrm>
            <a:off x="5391944" y="2918619"/>
            <a:ext cx="3552825" cy="2657475"/>
          </a:xfrm>
          <a:prstGeom prst="rect">
            <a:avLst/>
          </a:prstGeom>
        </p:spPr>
      </p:pic>
    </p:spTree>
    <p:extLst>
      <p:ext uri="{BB962C8B-B14F-4D97-AF65-F5344CB8AC3E}">
        <p14:creationId xmlns:p14="http://schemas.microsoft.com/office/powerpoint/2010/main" val="4086719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C3A16-F82F-4CF1-B376-73F3E6C28605}"/>
              </a:ext>
            </a:extLst>
          </p:cNvPr>
          <p:cNvSpPr>
            <a:spLocks noGrp="1"/>
          </p:cNvSpPr>
          <p:nvPr>
            <p:ph type="title"/>
          </p:nvPr>
        </p:nvSpPr>
        <p:spPr/>
        <p:txBody>
          <a:bodyPr/>
          <a:lstStyle/>
          <a:p>
            <a:r>
              <a:rPr lang="de-DE" dirty="0"/>
              <a:t>Vena cava inferior und Abschätzung des RA-Drucks</a:t>
            </a:r>
          </a:p>
        </p:txBody>
      </p:sp>
      <p:sp>
        <p:nvSpPr>
          <p:cNvPr id="3" name="Inhaltsplatzhalter 2">
            <a:extLst>
              <a:ext uri="{FF2B5EF4-FFF2-40B4-BE49-F238E27FC236}">
                <a16:creationId xmlns:a16="http://schemas.microsoft.com/office/drawing/2014/main" id="{89F235EB-8485-4907-B429-10BFD2C152E4}"/>
              </a:ext>
            </a:extLst>
          </p:cNvPr>
          <p:cNvSpPr>
            <a:spLocks noGrp="1"/>
          </p:cNvSpPr>
          <p:nvPr>
            <p:ph sz="half" idx="1"/>
          </p:nvPr>
        </p:nvSpPr>
        <p:spPr/>
        <p:txBody>
          <a:bodyPr/>
          <a:lstStyle/>
          <a:p>
            <a:r>
              <a:rPr lang="de-DE" dirty="0"/>
              <a:t>Messung des Diameters von subcostal, 1-2 cm von der Einmündung in den RA</a:t>
            </a:r>
          </a:p>
          <a:p>
            <a:r>
              <a:rPr lang="de-DE" dirty="0"/>
              <a:t>Messung senkrecht zur Längsachse der IVC</a:t>
            </a:r>
          </a:p>
          <a:p>
            <a:r>
              <a:rPr lang="de-DE" dirty="0"/>
              <a:t>Der negative intrathorakale Druck während der Inspiration fördert die RV-Füllung und führt zu einer Abnahme des IVC-Diameters. </a:t>
            </a:r>
          </a:p>
          <a:p>
            <a:r>
              <a:rPr lang="de-DE" dirty="0"/>
              <a:t>Der RA-Druck kann anhand der IVC-Füllung und deren Atem-Variabilität  abgeschätzt werden: </a:t>
            </a:r>
          </a:p>
          <a:p>
            <a:r>
              <a:rPr lang="de-DE"/>
              <a:t> </a:t>
            </a:r>
          </a:p>
          <a:p>
            <a:endParaRPr lang="de-DE"/>
          </a:p>
          <a:p>
            <a:endParaRPr lang="de-DE"/>
          </a:p>
          <a:p>
            <a:endParaRPr lang="de-DE"/>
          </a:p>
          <a:p>
            <a:endParaRPr lang="de-DE"/>
          </a:p>
          <a:p>
            <a:endParaRPr lang="de-DE"/>
          </a:p>
          <a:p>
            <a:r>
              <a:rPr lang="de-DE"/>
              <a:t>Eine weitere Möglichkeit besteht durch Untersuchung des Lebervenenflusses. Eine kleine S-Welle zeigt einen erhöhten RA-Druck an. </a:t>
            </a:r>
            <a:endParaRPr lang="de-DE" dirty="0"/>
          </a:p>
        </p:txBody>
      </p:sp>
      <p:graphicFrame>
        <p:nvGraphicFramePr>
          <p:cNvPr id="4" name="Tabelle 3">
            <a:extLst>
              <a:ext uri="{FF2B5EF4-FFF2-40B4-BE49-F238E27FC236}">
                <a16:creationId xmlns:a16="http://schemas.microsoft.com/office/drawing/2014/main" id="{344AEC21-C107-441D-9096-F48AF27339FE}"/>
              </a:ext>
            </a:extLst>
          </p:cNvPr>
          <p:cNvGraphicFramePr>
            <a:graphicFrameLocks noGrp="1"/>
          </p:cNvGraphicFramePr>
          <p:nvPr>
            <p:extLst>
              <p:ext uri="{D42A27DB-BD31-4B8C-83A1-F6EECF244321}">
                <p14:modId xmlns:p14="http://schemas.microsoft.com/office/powerpoint/2010/main" val="469932336"/>
              </p:ext>
            </p:extLst>
          </p:nvPr>
        </p:nvGraphicFramePr>
        <p:xfrm>
          <a:off x="836619" y="4005064"/>
          <a:ext cx="4406685" cy="1379415"/>
        </p:xfrm>
        <a:graphic>
          <a:graphicData uri="http://schemas.openxmlformats.org/drawingml/2006/table">
            <a:tbl>
              <a:tblPr firstRow="1" bandRow="1">
                <a:tableStyleId>{5C22544A-7EE6-4342-B048-85BDC9FD1C3A}</a:tableStyleId>
              </a:tblPr>
              <a:tblGrid>
                <a:gridCol w="1468895">
                  <a:extLst>
                    <a:ext uri="{9D8B030D-6E8A-4147-A177-3AD203B41FA5}">
                      <a16:colId xmlns:a16="http://schemas.microsoft.com/office/drawing/2014/main" val="90914136"/>
                    </a:ext>
                  </a:extLst>
                </a:gridCol>
                <a:gridCol w="1468895">
                  <a:extLst>
                    <a:ext uri="{9D8B030D-6E8A-4147-A177-3AD203B41FA5}">
                      <a16:colId xmlns:a16="http://schemas.microsoft.com/office/drawing/2014/main" val="363742374"/>
                    </a:ext>
                  </a:extLst>
                </a:gridCol>
                <a:gridCol w="1468895">
                  <a:extLst>
                    <a:ext uri="{9D8B030D-6E8A-4147-A177-3AD203B41FA5}">
                      <a16:colId xmlns:a16="http://schemas.microsoft.com/office/drawing/2014/main" val="1035688618"/>
                    </a:ext>
                  </a:extLst>
                </a:gridCol>
              </a:tblGrid>
              <a:tr h="275883">
                <a:tc>
                  <a:txBody>
                    <a:bodyPr/>
                    <a:lstStyle/>
                    <a:p>
                      <a:r>
                        <a:rPr lang="de-DE" sz="1200" dirty="0"/>
                        <a:t>IVC-Diameter</a:t>
                      </a:r>
                    </a:p>
                  </a:txBody>
                  <a:tcPr/>
                </a:tc>
                <a:tc>
                  <a:txBody>
                    <a:bodyPr/>
                    <a:lstStyle/>
                    <a:p>
                      <a:r>
                        <a:rPr lang="de-DE" sz="1200" dirty="0"/>
                        <a:t>Atemvariabilität</a:t>
                      </a:r>
                    </a:p>
                  </a:txBody>
                  <a:tcPr/>
                </a:tc>
                <a:tc>
                  <a:txBody>
                    <a:bodyPr/>
                    <a:lstStyle/>
                    <a:p>
                      <a:r>
                        <a:rPr lang="de-DE" sz="1200" dirty="0"/>
                        <a:t>RA-Druck</a:t>
                      </a:r>
                    </a:p>
                  </a:txBody>
                  <a:tcPr/>
                </a:tc>
                <a:extLst>
                  <a:ext uri="{0D108BD9-81ED-4DB2-BD59-A6C34878D82A}">
                    <a16:rowId xmlns:a16="http://schemas.microsoft.com/office/drawing/2014/main" val="3292668860"/>
                  </a:ext>
                </a:extLst>
              </a:tr>
              <a:tr h="275883">
                <a:tc>
                  <a:txBody>
                    <a:bodyPr/>
                    <a:lstStyle/>
                    <a:p>
                      <a:r>
                        <a:rPr lang="de-DE" sz="1200" dirty="0"/>
                        <a:t>&gt;2,1 cm</a:t>
                      </a:r>
                    </a:p>
                  </a:txBody>
                  <a:tcPr/>
                </a:tc>
                <a:tc>
                  <a:txBody>
                    <a:bodyPr/>
                    <a:lstStyle/>
                    <a:p>
                      <a:r>
                        <a:rPr lang="de-DE" sz="1200"/>
                        <a:t>&lt; 50</a:t>
                      </a:r>
                      <a:r>
                        <a:rPr lang="de-DE" sz="1200" dirty="0"/>
                        <a:t>%</a:t>
                      </a:r>
                    </a:p>
                  </a:txBody>
                  <a:tcPr/>
                </a:tc>
                <a:tc>
                  <a:txBody>
                    <a:bodyPr/>
                    <a:lstStyle/>
                    <a:p>
                      <a:r>
                        <a:rPr lang="de-DE" sz="1200" dirty="0"/>
                        <a:t>Ca. 15 mmHG</a:t>
                      </a:r>
                    </a:p>
                  </a:txBody>
                  <a:tcPr/>
                </a:tc>
                <a:extLst>
                  <a:ext uri="{0D108BD9-81ED-4DB2-BD59-A6C34878D82A}">
                    <a16:rowId xmlns:a16="http://schemas.microsoft.com/office/drawing/2014/main" val="1687754567"/>
                  </a:ext>
                </a:extLst>
              </a:tr>
              <a:tr h="275883">
                <a:tc>
                  <a:txBody>
                    <a:bodyPr/>
                    <a:lstStyle/>
                    <a:p>
                      <a:r>
                        <a:rPr lang="de-DE" sz="1200" dirty="0"/>
                        <a:t>&gt;2,1 cm</a:t>
                      </a:r>
                    </a:p>
                  </a:txBody>
                  <a:tcPr/>
                </a:tc>
                <a:tc>
                  <a:txBody>
                    <a:bodyPr/>
                    <a:lstStyle/>
                    <a:p>
                      <a:r>
                        <a:rPr lang="de-DE" sz="1200" dirty="0"/>
                        <a:t>&gt; 50%</a:t>
                      </a:r>
                    </a:p>
                  </a:txBody>
                  <a:tcPr/>
                </a:tc>
                <a:tc>
                  <a:txBody>
                    <a:bodyPr/>
                    <a:lstStyle/>
                    <a:p>
                      <a:r>
                        <a:rPr lang="de-DE" sz="1200" dirty="0"/>
                        <a:t>Ca. 8 mmHG</a:t>
                      </a:r>
                    </a:p>
                  </a:txBody>
                  <a:tcPr/>
                </a:tc>
                <a:extLst>
                  <a:ext uri="{0D108BD9-81ED-4DB2-BD59-A6C34878D82A}">
                    <a16:rowId xmlns:a16="http://schemas.microsoft.com/office/drawing/2014/main" val="2382140618"/>
                  </a:ext>
                </a:extLst>
              </a:tr>
              <a:tr h="275883">
                <a:tc>
                  <a:txBody>
                    <a:bodyPr/>
                    <a:lstStyle/>
                    <a:p>
                      <a:r>
                        <a:rPr lang="de-DE" sz="1200" dirty="0"/>
                        <a:t>&lt;2,1 cm</a:t>
                      </a:r>
                    </a:p>
                  </a:txBody>
                  <a:tcPr/>
                </a:tc>
                <a:tc>
                  <a:txBody>
                    <a:bodyPr/>
                    <a:lstStyle/>
                    <a:p>
                      <a:r>
                        <a:rPr lang="de-DE" sz="1200" dirty="0"/>
                        <a:t>&lt; 50%</a:t>
                      </a:r>
                    </a:p>
                  </a:txBody>
                  <a:tcPr/>
                </a:tc>
                <a:tc>
                  <a:txBody>
                    <a:bodyPr/>
                    <a:lstStyle/>
                    <a:p>
                      <a:r>
                        <a:rPr lang="de-DE" sz="1200" dirty="0"/>
                        <a:t>Ca. 8 mmHG</a:t>
                      </a:r>
                    </a:p>
                  </a:txBody>
                  <a:tcPr/>
                </a:tc>
                <a:extLst>
                  <a:ext uri="{0D108BD9-81ED-4DB2-BD59-A6C34878D82A}">
                    <a16:rowId xmlns:a16="http://schemas.microsoft.com/office/drawing/2014/main" val="4212547737"/>
                  </a:ext>
                </a:extLst>
              </a:tr>
              <a:tr h="275883">
                <a:tc>
                  <a:txBody>
                    <a:bodyPr/>
                    <a:lstStyle/>
                    <a:p>
                      <a:r>
                        <a:rPr lang="de-DE" sz="1200" dirty="0"/>
                        <a:t>&lt;2,1 cm</a:t>
                      </a:r>
                    </a:p>
                  </a:txBody>
                  <a:tcPr/>
                </a:tc>
                <a:tc>
                  <a:txBody>
                    <a:bodyPr/>
                    <a:lstStyle/>
                    <a:p>
                      <a:r>
                        <a:rPr lang="de-DE" sz="1200"/>
                        <a:t>&gt; 50</a:t>
                      </a:r>
                      <a:r>
                        <a:rPr lang="de-DE" sz="1200" dirty="0"/>
                        <a:t>%</a:t>
                      </a:r>
                    </a:p>
                  </a:txBody>
                  <a:tcPr/>
                </a:tc>
                <a:tc>
                  <a:txBody>
                    <a:bodyPr/>
                    <a:lstStyle/>
                    <a:p>
                      <a:r>
                        <a:rPr lang="de-DE" sz="1200" dirty="0"/>
                        <a:t>Ca. 3 mmHG</a:t>
                      </a:r>
                    </a:p>
                  </a:txBody>
                  <a:tcPr/>
                </a:tc>
                <a:extLst>
                  <a:ext uri="{0D108BD9-81ED-4DB2-BD59-A6C34878D82A}">
                    <a16:rowId xmlns:a16="http://schemas.microsoft.com/office/drawing/2014/main" val="3934790217"/>
                  </a:ext>
                </a:extLst>
              </a:tr>
            </a:tbl>
          </a:graphicData>
        </a:graphic>
      </p:graphicFrame>
      <p:sp>
        <p:nvSpPr>
          <p:cNvPr id="7" name="Rechteck 6">
            <a:extLst>
              <a:ext uri="{FF2B5EF4-FFF2-40B4-BE49-F238E27FC236}">
                <a16:creationId xmlns:a16="http://schemas.microsoft.com/office/drawing/2014/main" id="{95C25EBC-5A63-4203-82A4-3230E43DE89B}"/>
              </a:ext>
            </a:extLst>
          </p:cNvPr>
          <p:cNvSpPr/>
          <p:nvPr/>
        </p:nvSpPr>
        <p:spPr>
          <a:xfrm>
            <a:off x="0" y="6304002"/>
            <a:ext cx="9437686" cy="553998"/>
          </a:xfrm>
          <a:prstGeom prst="rect">
            <a:avLst/>
          </a:prstGeom>
        </p:spPr>
        <p:txBody>
          <a:bodyPr wrap="square">
            <a:spAutoFit/>
          </a:bodyPr>
          <a:lstStyle/>
          <a:p>
            <a:r>
              <a:rPr lang="en-US" sz="1000" dirty="0"/>
              <a:t>Lang, R., et al. Recommendations for cardiac chamber quantification by echocardiography in adults: an update from the American Society of Echocardiography and the European Association of Cardiovascular Imaging. Journal of the American Society of Echocardiography : official of the American Society of Echocardiography, 2015. 28(1): 1-39.</a:t>
            </a:r>
            <a:endParaRPr lang="de-DE" sz="1000" dirty="0"/>
          </a:p>
        </p:txBody>
      </p:sp>
      <p:pic>
        <p:nvPicPr>
          <p:cNvPr id="8" name="Grafik 7">
            <a:extLst>
              <a:ext uri="{FF2B5EF4-FFF2-40B4-BE49-F238E27FC236}">
                <a16:creationId xmlns:a16="http://schemas.microsoft.com/office/drawing/2014/main" id="{1FBFE9EA-1AB5-4968-A577-46249872FB27}"/>
              </a:ext>
            </a:extLst>
          </p:cNvPr>
          <p:cNvPicPr>
            <a:picLocks noChangeAspect="1"/>
          </p:cNvPicPr>
          <p:nvPr/>
        </p:nvPicPr>
        <p:blipFill>
          <a:blip r:embed="rId3"/>
          <a:stretch>
            <a:fillRect/>
          </a:stretch>
        </p:blipFill>
        <p:spPr>
          <a:xfrm>
            <a:off x="4999518" y="1620459"/>
            <a:ext cx="2168837" cy="1924843"/>
          </a:xfrm>
          <a:prstGeom prst="rect">
            <a:avLst/>
          </a:prstGeom>
        </p:spPr>
      </p:pic>
      <p:pic>
        <p:nvPicPr>
          <p:cNvPr id="9" name="Grafik 8">
            <a:extLst>
              <a:ext uri="{FF2B5EF4-FFF2-40B4-BE49-F238E27FC236}">
                <a16:creationId xmlns:a16="http://schemas.microsoft.com/office/drawing/2014/main" id="{32318725-DFC2-4BE2-8779-48EB06C006B2}"/>
              </a:ext>
            </a:extLst>
          </p:cNvPr>
          <p:cNvPicPr>
            <a:picLocks noChangeAspect="1"/>
          </p:cNvPicPr>
          <p:nvPr/>
        </p:nvPicPr>
        <p:blipFill rotWithShape="1">
          <a:blip r:embed="rId4"/>
          <a:srcRect t="13671"/>
          <a:stretch/>
        </p:blipFill>
        <p:spPr>
          <a:xfrm>
            <a:off x="5394742" y="4292088"/>
            <a:ext cx="4467225" cy="1052513"/>
          </a:xfrm>
          <a:prstGeom prst="rect">
            <a:avLst/>
          </a:prstGeom>
        </p:spPr>
      </p:pic>
      <p:pic>
        <p:nvPicPr>
          <p:cNvPr id="10" name="Grafik 9">
            <a:extLst>
              <a:ext uri="{FF2B5EF4-FFF2-40B4-BE49-F238E27FC236}">
                <a16:creationId xmlns:a16="http://schemas.microsoft.com/office/drawing/2014/main" id="{5379A520-4831-4F54-8FCC-76F404AE2FD0}"/>
              </a:ext>
            </a:extLst>
          </p:cNvPr>
          <p:cNvPicPr>
            <a:picLocks noChangeAspect="1"/>
          </p:cNvPicPr>
          <p:nvPr/>
        </p:nvPicPr>
        <p:blipFill>
          <a:blip r:embed="rId5"/>
          <a:stretch>
            <a:fillRect/>
          </a:stretch>
        </p:blipFill>
        <p:spPr>
          <a:xfrm>
            <a:off x="7232771" y="1620459"/>
            <a:ext cx="2540465" cy="1924843"/>
          </a:xfrm>
          <a:prstGeom prst="rect">
            <a:avLst/>
          </a:prstGeom>
        </p:spPr>
      </p:pic>
      <p:sp>
        <p:nvSpPr>
          <p:cNvPr id="5" name="Textfeld 4">
            <a:extLst>
              <a:ext uri="{FF2B5EF4-FFF2-40B4-BE49-F238E27FC236}">
                <a16:creationId xmlns:a16="http://schemas.microsoft.com/office/drawing/2014/main" id="{8178DFC6-C40B-4E67-B123-CF4C19A18D60}"/>
              </a:ext>
            </a:extLst>
          </p:cNvPr>
          <p:cNvSpPr txBox="1"/>
          <p:nvPr/>
        </p:nvSpPr>
        <p:spPr>
          <a:xfrm>
            <a:off x="7473280" y="3054636"/>
            <a:ext cx="1368152" cy="307777"/>
          </a:xfrm>
          <a:prstGeom prst="rect">
            <a:avLst/>
          </a:prstGeom>
          <a:noFill/>
        </p:spPr>
        <p:txBody>
          <a:bodyPr wrap="square" rtlCol="0">
            <a:spAutoFit/>
          </a:bodyPr>
          <a:lstStyle/>
          <a:p>
            <a:r>
              <a:rPr lang="de-DE"/>
              <a:t>Exp         </a:t>
            </a:r>
            <a:r>
              <a:rPr lang="de-DE" dirty="0"/>
              <a:t>Insp</a:t>
            </a:r>
          </a:p>
        </p:txBody>
      </p:sp>
    </p:spTree>
    <p:extLst>
      <p:ext uri="{BB962C8B-B14F-4D97-AF65-F5344CB8AC3E}">
        <p14:creationId xmlns:p14="http://schemas.microsoft.com/office/powerpoint/2010/main" val="3979875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A388C-7A8A-4B66-A971-A973F72385E4}"/>
              </a:ext>
            </a:extLst>
          </p:cNvPr>
          <p:cNvSpPr>
            <a:spLocks noGrp="1"/>
          </p:cNvSpPr>
          <p:nvPr>
            <p:ph type="title"/>
          </p:nvPr>
        </p:nvSpPr>
        <p:spPr/>
        <p:txBody>
          <a:bodyPr/>
          <a:lstStyle/>
          <a:p>
            <a:r>
              <a:rPr lang="de-DE" dirty="0"/>
              <a:t>Strukturen im Bereich des rechten Vorhofs</a:t>
            </a:r>
            <a:br>
              <a:rPr lang="de-DE" dirty="0"/>
            </a:br>
            <a:r>
              <a:rPr lang="de-DE" dirty="0"/>
              <a:t>Valvula Eustachii und Crista terminalis</a:t>
            </a:r>
          </a:p>
        </p:txBody>
      </p:sp>
      <p:sp>
        <p:nvSpPr>
          <p:cNvPr id="3" name="Inhaltsplatzhalter 2">
            <a:extLst>
              <a:ext uri="{FF2B5EF4-FFF2-40B4-BE49-F238E27FC236}">
                <a16:creationId xmlns:a16="http://schemas.microsoft.com/office/drawing/2014/main" id="{EB8CC0C2-7F6A-4D6E-A882-2CAC15E646B1}"/>
              </a:ext>
            </a:extLst>
          </p:cNvPr>
          <p:cNvSpPr>
            <a:spLocks noGrp="1"/>
          </p:cNvSpPr>
          <p:nvPr>
            <p:ph sz="half" idx="1"/>
          </p:nvPr>
        </p:nvSpPr>
        <p:spPr/>
        <p:txBody>
          <a:bodyPr/>
          <a:lstStyle/>
          <a:p>
            <a:r>
              <a:rPr lang="de-DE" dirty="0"/>
              <a:t>Die </a:t>
            </a:r>
            <a:r>
              <a:rPr lang="de-DE" dirty="0">
                <a:solidFill>
                  <a:srgbClr val="FF0000"/>
                </a:solidFill>
              </a:rPr>
              <a:t>Valvula Eustachii </a:t>
            </a:r>
            <a:r>
              <a:rPr lang="de-DE" dirty="0"/>
              <a:t>ist ein Relikt der embryonalen IVC-Klappe. </a:t>
            </a:r>
          </a:p>
          <a:p>
            <a:r>
              <a:rPr lang="de-DE" dirty="0"/>
              <a:t>Sie ist an der Einmündung der Vena cava inferior lokalisiert und am besten in einer subcostalen Einstellung oder mittels TEE zu erkennen. </a:t>
            </a:r>
          </a:p>
          <a:p>
            <a:r>
              <a:rPr lang="de-DE"/>
              <a:t>Bei ausgeprägten Formen </a:t>
            </a:r>
            <a:r>
              <a:rPr lang="de-DE" dirty="0"/>
              <a:t>kann eine paradoxe </a:t>
            </a:r>
            <a:r>
              <a:rPr lang="de-DE"/>
              <a:t>Embolie über ein PFO durch </a:t>
            </a:r>
            <a:r>
              <a:rPr lang="de-DE" dirty="0"/>
              <a:t>entsprechende Lenkung des Blutstroms möglicherweise gefördert werden. </a:t>
            </a:r>
          </a:p>
          <a:p>
            <a:r>
              <a:rPr lang="de-DE" dirty="0"/>
              <a:t>Die </a:t>
            </a:r>
            <a:r>
              <a:rPr lang="de-DE" dirty="0">
                <a:solidFill>
                  <a:srgbClr val="FF0000"/>
                </a:solidFill>
              </a:rPr>
              <a:t>Crista terminalis </a:t>
            </a:r>
            <a:r>
              <a:rPr lang="de-DE" dirty="0"/>
              <a:t>ist eine ähnliche Struktur an der Einmündung der Vena cava superior. Sie ist am besten in der TEE-Untersuchung im bicavalen Blick darzustellen. </a:t>
            </a:r>
          </a:p>
        </p:txBody>
      </p:sp>
      <p:pic>
        <p:nvPicPr>
          <p:cNvPr id="5" name="Inhaltsplatzhalter 4">
            <a:extLst>
              <a:ext uri="{FF2B5EF4-FFF2-40B4-BE49-F238E27FC236}">
                <a16:creationId xmlns:a16="http://schemas.microsoft.com/office/drawing/2014/main" id="{01ACA6D5-9E0D-4D99-AF71-3E0588CD21D4}"/>
              </a:ext>
            </a:extLst>
          </p:cNvPr>
          <p:cNvPicPr>
            <a:picLocks noGrp="1" noChangeAspect="1"/>
          </p:cNvPicPr>
          <p:nvPr>
            <p:ph sz="half" idx="2"/>
          </p:nvPr>
        </p:nvPicPr>
        <p:blipFill>
          <a:blip r:embed="rId2"/>
          <a:stretch>
            <a:fillRect/>
          </a:stretch>
        </p:blipFill>
        <p:spPr>
          <a:xfrm>
            <a:off x="5014913" y="2104119"/>
            <a:ext cx="4306887" cy="4286475"/>
          </a:xfrm>
          <a:prstGeom prst="rect">
            <a:avLst/>
          </a:prstGeom>
        </p:spPr>
      </p:pic>
      <p:sp>
        <p:nvSpPr>
          <p:cNvPr id="4" name="Rechteck 3">
            <a:extLst>
              <a:ext uri="{FF2B5EF4-FFF2-40B4-BE49-F238E27FC236}">
                <a16:creationId xmlns:a16="http://schemas.microsoft.com/office/drawing/2014/main" id="{62D85D39-C23D-4411-8767-4E1C82273D91}"/>
              </a:ext>
            </a:extLst>
          </p:cNvPr>
          <p:cNvSpPr/>
          <p:nvPr/>
        </p:nvSpPr>
        <p:spPr>
          <a:xfrm>
            <a:off x="0" y="6457890"/>
            <a:ext cx="4953000" cy="400110"/>
          </a:xfrm>
          <a:prstGeom prst="rect">
            <a:avLst/>
          </a:prstGeom>
        </p:spPr>
        <p:txBody>
          <a:bodyPr>
            <a:spAutoFit/>
          </a:bodyPr>
          <a:lstStyle/>
          <a:p>
            <a:r>
              <a:rPr lang="en-US" sz="1000" dirty="0"/>
              <a:t>Lancellotti P (2017) The EACVI textbook of echocardiography. Second edition: Oxford University Press. Oxford.</a:t>
            </a:r>
            <a:endParaRPr lang="de-DE" sz="1000" dirty="0"/>
          </a:p>
        </p:txBody>
      </p:sp>
      <p:sp>
        <p:nvSpPr>
          <p:cNvPr id="6" name="Rechteck 5">
            <a:extLst>
              <a:ext uri="{FF2B5EF4-FFF2-40B4-BE49-F238E27FC236}">
                <a16:creationId xmlns:a16="http://schemas.microsoft.com/office/drawing/2014/main" id="{29F4E1DD-9C58-4511-865E-F08A2775F129}"/>
              </a:ext>
            </a:extLst>
          </p:cNvPr>
          <p:cNvSpPr/>
          <p:nvPr/>
        </p:nvSpPr>
        <p:spPr>
          <a:xfrm>
            <a:off x="0" y="5367072"/>
            <a:ext cx="4953000" cy="1015663"/>
          </a:xfrm>
          <a:prstGeom prst="rect">
            <a:avLst/>
          </a:prstGeom>
        </p:spPr>
        <p:txBody>
          <a:bodyPr>
            <a:spAutoFit/>
          </a:bodyPr>
          <a:lstStyle/>
          <a:p>
            <a:r>
              <a:rPr lang="en-US" sz="1000" dirty="0"/>
              <a:t>Silvestry F, Cohen M, </a:t>
            </a:r>
            <a:r>
              <a:rPr lang="en-US" sz="1000" dirty="0" err="1"/>
              <a:t>Armsby</a:t>
            </a:r>
            <a:r>
              <a:rPr lang="en-US" sz="1000"/>
              <a:t> L, Burkule N, Fleishman C, Hijazi Z, Lang R, Rome J and Wang Y 2015 Guidelines for the Echocardiographic Assessment of Atrial Septal Defect and Patent Foramen Ovale: From the American Society of Echocardiography and Society for Cardiac Angiography and Interventions. Journal of the American Society of Echocardiography : official publication of the American Society of Echocardiography 28: 910–958.</a:t>
            </a:r>
            <a:endParaRPr lang="de-DE" sz="1000"/>
          </a:p>
        </p:txBody>
      </p:sp>
    </p:spTree>
    <p:extLst>
      <p:ext uri="{BB962C8B-B14F-4D97-AF65-F5344CB8AC3E}">
        <p14:creationId xmlns:p14="http://schemas.microsoft.com/office/powerpoint/2010/main" val="41392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AF4D4-452F-4626-96F3-AEF1DEB6F00A}"/>
              </a:ext>
            </a:extLst>
          </p:cNvPr>
          <p:cNvSpPr>
            <a:spLocks noGrp="1"/>
          </p:cNvSpPr>
          <p:nvPr>
            <p:ph type="title"/>
          </p:nvPr>
        </p:nvSpPr>
        <p:spPr/>
        <p:txBody>
          <a:bodyPr/>
          <a:lstStyle/>
          <a:p>
            <a:r>
              <a:rPr lang="de-DE" dirty="0"/>
              <a:t>Chiari-Netzwerk</a:t>
            </a:r>
          </a:p>
        </p:txBody>
      </p:sp>
      <p:sp>
        <p:nvSpPr>
          <p:cNvPr id="3" name="Inhaltsplatzhalter 2">
            <a:extLst>
              <a:ext uri="{FF2B5EF4-FFF2-40B4-BE49-F238E27FC236}">
                <a16:creationId xmlns:a16="http://schemas.microsoft.com/office/drawing/2014/main" id="{745DFBBB-A6D9-4603-9489-6E9B3FD093F4}"/>
              </a:ext>
            </a:extLst>
          </p:cNvPr>
          <p:cNvSpPr>
            <a:spLocks noGrp="1"/>
          </p:cNvSpPr>
          <p:nvPr>
            <p:ph sz="half" idx="1"/>
          </p:nvPr>
        </p:nvSpPr>
        <p:spPr/>
        <p:txBody>
          <a:bodyPr/>
          <a:lstStyle/>
          <a:p>
            <a:r>
              <a:rPr lang="de-DE" dirty="0"/>
              <a:t>Das </a:t>
            </a:r>
            <a:r>
              <a:rPr lang="de-DE" dirty="0">
                <a:solidFill>
                  <a:srgbClr val="FF0000"/>
                </a:solidFill>
              </a:rPr>
              <a:t>Chirari-Netzwerk</a:t>
            </a:r>
            <a:r>
              <a:rPr lang="de-DE" dirty="0"/>
              <a:t> ist eine </a:t>
            </a:r>
            <a:r>
              <a:rPr lang="de-DE" dirty="0">
                <a:solidFill>
                  <a:srgbClr val="FF0000"/>
                </a:solidFill>
              </a:rPr>
              <a:t>netzartige, filamentöse Struktur </a:t>
            </a:r>
            <a:r>
              <a:rPr lang="de-DE" dirty="0"/>
              <a:t>zwischen VCI, VCS und Vorhofseptum und ein embryonales Relikt bei nicht vollständiger Rückbildung der rechten Sinus venosus-Klappe. </a:t>
            </a:r>
          </a:p>
          <a:p>
            <a:r>
              <a:rPr lang="de-DE" dirty="0"/>
              <a:t>Klinische Relevanz: </a:t>
            </a:r>
          </a:p>
          <a:p>
            <a:pPr lvl="1"/>
            <a:r>
              <a:rPr lang="de-DE" dirty="0"/>
              <a:t>Thrombusanhaftung, </a:t>
            </a:r>
          </a:p>
          <a:p>
            <a:pPr lvl="1"/>
            <a:r>
              <a:rPr lang="de-DE" dirty="0"/>
              <a:t>Behinderung des Rechtsherzkatheters </a:t>
            </a:r>
          </a:p>
          <a:p>
            <a:pPr lvl="1"/>
            <a:r>
              <a:rPr lang="de-DE" dirty="0"/>
              <a:t>Klinisch meist inapperent</a:t>
            </a:r>
          </a:p>
          <a:p>
            <a:r>
              <a:rPr lang="de-DE" dirty="0"/>
              <a:t>Die Prävalenz beträgt 3%. </a:t>
            </a:r>
          </a:p>
          <a:p>
            <a:r>
              <a:rPr lang="de-DE" dirty="0"/>
              <a:t>Am besten erkennt man die Struktur vom RV-Einfluss-Blick, einer von der parasternal langen Achse abgewandelten Einstellung durch Kippen des Schallkopfs nach inferomedial. </a:t>
            </a:r>
          </a:p>
          <a:p>
            <a:r>
              <a:rPr lang="de-DE" dirty="0"/>
              <a:t>Manchmal ist eine ergänzende </a:t>
            </a:r>
            <a:r>
              <a:rPr lang="de-DE" dirty="0">
                <a:solidFill>
                  <a:srgbClr val="FF0000"/>
                </a:solidFill>
              </a:rPr>
              <a:t>TEE-Untersuchung notwendig, um eine Vegetation, einen abgerissenen Sehnenfaden </a:t>
            </a:r>
            <a:r>
              <a:rPr lang="de-DE" dirty="0"/>
              <a:t>oder einen Tumor sicher auszuschließen. </a:t>
            </a:r>
          </a:p>
        </p:txBody>
      </p:sp>
      <p:pic>
        <p:nvPicPr>
          <p:cNvPr id="5" name="Grafik 4">
            <a:extLst>
              <a:ext uri="{FF2B5EF4-FFF2-40B4-BE49-F238E27FC236}">
                <a16:creationId xmlns:a16="http://schemas.microsoft.com/office/drawing/2014/main" id="{34ED7B8A-CA1C-4E40-B753-5372D17C3FE5}"/>
              </a:ext>
            </a:extLst>
          </p:cNvPr>
          <p:cNvPicPr>
            <a:picLocks noChangeAspect="1"/>
          </p:cNvPicPr>
          <p:nvPr/>
        </p:nvPicPr>
        <p:blipFill rotWithShape="1">
          <a:blip r:embed="rId2"/>
          <a:srcRect r="51832"/>
          <a:stretch/>
        </p:blipFill>
        <p:spPr>
          <a:xfrm>
            <a:off x="4984413" y="1789241"/>
            <a:ext cx="4086808" cy="3583975"/>
          </a:xfrm>
          <a:prstGeom prst="rect">
            <a:avLst/>
          </a:prstGeom>
        </p:spPr>
      </p:pic>
      <p:sp>
        <p:nvSpPr>
          <p:cNvPr id="10" name="Rechteck 9">
            <a:extLst>
              <a:ext uri="{FF2B5EF4-FFF2-40B4-BE49-F238E27FC236}">
                <a16:creationId xmlns:a16="http://schemas.microsoft.com/office/drawing/2014/main" id="{845743A3-E1C4-44F1-9D47-0AED05F0B50F}"/>
              </a:ext>
            </a:extLst>
          </p:cNvPr>
          <p:cNvSpPr/>
          <p:nvPr/>
        </p:nvSpPr>
        <p:spPr>
          <a:xfrm>
            <a:off x="57150" y="6304002"/>
            <a:ext cx="9417496" cy="553998"/>
          </a:xfrm>
          <a:prstGeom prst="rect">
            <a:avLst/>
          </a:prstGeom>
        </p:spPr>
        <p:txBody>
          <a:bodyPr wrap="square">
            <a:spAutoFit/>
          </a:bodyPr>
          <a:lstStyle/>
          <a:p>
            <a:r>
              <a:rPr lang="en-US" sz="1000" dirty="0" err="1"/>
              <a:t>Silvestry</a:t>
            </a:r>
            <a:r>
              <a:rPr lang="en-US" sz="1000"/>
              <a:t> F, Cohen M, Armsby L, Burkule N, Fleishman C, Hijazi Z, Lang R, Rome J and Wang Y 2015 Guidelines for the Echocardiographic Assessment of Atrial Septal Defect and Patent Foramen Ovale: From the American Society of Echocardiography and Society for Cardiac Angiography and Interventions. Journal of the American Society of Echocardiography : official publication of the American Society of Echocardiography 28: 910–958.</a:t>
            </a:r>
            <a:endParaRPr lang="de-DE" sz="1000"/>
          </a:p>
        </p:txBody>
      </p:sp>
    </p:spTree>
    <p:extLst>
      <p:ext uri="{BB962C8B-B14F-4D97-AF65-F5344CB8AC3E}">
        <p14:creationId xmlns:p14="http://schemas.microsoft.com/office/powerpoint/2010/main" val="300145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508F5-9554-4766-AF72-42BCD7374E91}"/>
              </a:ext>
            </a:extLst>
          </p:cNvPr>
          <p:cNvSpPr>
            <a:spLocks noGrp="1"/>
          </p:cNvSpPr>
          <p:nvPr>
            <p:ph type="title"/>
          </p:nvPr>
        </p:nvSpPr>
        <p:spPr/>
        <p:txBody>
          <a:bodyPr/>
          <a:lstStyle/>
          <a:p>
            <a:r>
              <a:rPr lang="de-DE" dirty="0"/>
              <a:t>Echokardiographische Indikationen bei Vorhofflimmern</a:t>
            </a:r>
          </a:p>
        </p:txBody>
      </p:sp>
      <p:sp>
        <p:nvSpPr>
          <p:cNvPr id="3" name="Inhaltsplatzhalter 2">
            <a:extLst>
              <a:ext uri="{FF2B5EF4-FFF2-40B4-BE49-F238E27FC236}">
                <a16:creationId xmlns:a16="http://schemas.microsoft.com/office/drawing/2014/main" id="{B557C522-31D1-43ED-82C1-2FD4DEB7EE31}"/>
              </a:ext>
            </a:extLst>
          </p:cNvPr>
          <p:cNvSpPr>
            <a:spLocks noGrp="1"/>
          </p:cNvSpPr>
          <p:nvPr>
            <p:ph sz="half" idx="1"/>
          </p:nvPr>
        </p:nvSpPr>
        <p:spPr/>
        <p:txBody>
          <a:bodyPr/>
          <a:lstStyle/>
          <a:p>
            <a:r>
              <a:rPr lang="de-DE" dirty="0"/>
              <a:t>Die transthorakale Untersuchung ist indiziert, um die </a:t>
            </a:r>
            <a:r>
              <a:rPr lang="de-DE" dirty="0">
                <a:solidFill>
                  <a:srgbClr val="FF0000"/>
                </a:solidFill>
              </a:rPr>
              <a:t>zugrundeliegende Pathologie </a:t>
            </a:r>
            <a:r>
              <a:rPr lang="de-DE" dirty="0"/>
              <a:t>zu evaluieren, wie KHK, Valvulopathie oder eine reduzierte </a:t>
            </a:r>
            <a:r>
              <a:rPr lang="de-DE" dirty="0" err="1"/>
              <a:t>Ventrikelfunktion</a:t>
            </a:r>
            <a:r>
              <a:rPr lang="de-DE" dirty="0"/>
              <a:t>. Vorhofflimmern ist häufig ein Marker für eine schwere kardiologische Grunderkrankung. </a:t>
            </a:r>
          </a:p>
          <a:p>
            <a:r>
              <a:rPr lang="de-DE" dirty="0"/>
              <a:t>Das </a:t>
            </a:r>
            <a:r>
              <a:rPr lang="de-DE" dirty="0">
                <a:solidFill>
                  <a:srgbClr val="FF0000"/>
                </a:solidFill>
              </a:rPr>
              <a:t>Risiko für Thromboembolien</a:t>
            </a:r>
            <a:r>
              <a:rPr lang="de-DE" dirty="0"/>
              <a:t> kann abgeschätzt werden. </a:t>
            </a:r>
          </a:p>
          <a:p>
            <a:r>
              <a:rPr lang="de-DE" dirty="0"/>
              <a:t>Die </a:t>
            </a:r>
            <a:r>
              <a:rPr lang="de-DE" dirty="0">
                <a:solidFill>
                  <a:srgbClr val="FF0000"/>
                </a:solidFill>
              </a:rPr>
              <a:t>Erfolgsaussichten für eine Rhythmisierung </a:t>
            </a:r>
            <a:r>
              <a:rPr lang="de-DE" dirty="0"/>
              <a:t>können evaluiert werden. </a:t>
            </a:r>
          </a:p>
          <a:p>
            <a:r>
              <a:rPr lang="de-DE" dirty="0"/>
              <a:t>Die </a:t>
            </a:r>
            <a:r>
              <a:rPr lang="de-DE" dirty="0">
                <a:solidFill>
                  <a:srgbClr val="FF0000"/>
                </a:solidFill>
              </a:rPr>
              <a:t>Folgen des VHFs</a:t>
            </a:r>
            <a:r>
              <a:rPr lang="de-DE" dirty="0"/>
              <a:t>, wie LA-Dilatation und Tachykardie-induzierte Kardiomyopathie können erkannt werden. </a:t>
            </a:r>
          </a:p>
          <a:p>
            <a:pPr lvl="1"/>
            <a:r>
              <a:rPr lang="de-DE" dirty="0"/>
              <a:t>Anm.: Die Tachykardie-induzierte Kardiomyopathie geht selten mit einer LV-Dilatation einher und ist reversibel. 	</a:t>
            </a:r>
          </a:p>
          <a:p>
            <a:endParaRPr lang="de-DE" dirty="0"/>
          </a:p>
          <a:p>
            <a:r>
              <a:rPr lang="de-DE" dirty="0"/>
              <a:t>Die transösophageale Untersuchung ist indiziert, um im </a:t>
            </a:r>
            <a:r>
              <a:rPr lang="de-DE" dirty="0">
                <a:solidFill>
                  <a:srgbClr val="FF0000"/>
                </a:solidFill>
              </a:rPr>
              <a:t>Vorfeld der Kardioversion</a:t>
            </a:r>
            <a:r>
              <a:rPr lang="de-DE" dirty="0"/>
              <a:t> Thromben auszuschließen. </a:t>
            </a:r>
          </a:p>
          <a:p>
            <a:endParaRPr lang="de-DE" dirty="0"/>
          </a:p>
          <a:p>
            <a:endParaRPr lang="de-DE" dirty="0"/>
          </a:p>
          <a:p>
            <a:endParaRPr lang="de-DE" dirty="0"/>
          </a:p>
        </p:txBody>
      </p:sp>
      <p:pic>
        <p:nvPicPr>
          <p:cNvPr id="5" name="Inhaltsplatzhalter 4">
            <a:extLst>
              <a:ext uri="{FF2B5EF4-FFF2-40B4-BE49-F238E27FC236}">
                <a16:creationId xmlns:a16="http://schemas.microsoft.com/office/drawing/2014/main" id="{3931EB14-D698-4303-89A1-893FDAAF875B}"/>
              </a:ext>
            </a:extLst>
          </p:cNvPr>
          <p:cNvPicPr>
            <a:picLocks noGrp="1" noChangeAspect="1"/>
          </p:cNvPicPr>
          <p:nvPr>
            <p:ph sz="half" idx="2"/>
          </p:nvPr>
        </p:nvPicPr>
        <p:blipFill>
          <a:blip r:embed="rId2"/>
          <a:stretch>
            <a:fillRect/>
          </a:stretch>
        </p:blipFill>
        <p:spPr>
          <a:xfrm>
            <a:off x="5014913" y="2430570"/>
            <a:ext cx="4306887" cy="3633573"/>
          </a:xfrm>
          <a:prstGeom prst="rect">
            <a:avLst/>
          </a:prstGeom>
        </p:spPr>
      </p:pic>
    </p:spTree>
    <p:extLst>
      <p:ext uri="{BB962C8B-B14F-4D97-AF65-F5344CB8AC3E}">
        <p14:creationId xmlns:p14="http://schemas.microsoft.com/office/powerpoint/2010/main" val="3798953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C1D5B-305F-480B-883A-13845F7A2761}"/>
              </a:ext>
            </a:extLst>
          </p:cNvPr>
          <p:cNvSpPr>
            <a:spLocks noGrp="1"/>
          </p:cNvSpPr>
          <p:nvPr>
            <p:ph type="title"/>
          </p:nvPr>
        </p:nvSpPr>
        <p:spPr/>
        <p:txBody>
          <a:bodyPr/>
          <a:lstStyle/>
          <a:p>
            <a:r>
              <a:rPr lang="de-DE"/>
              <a:t>Fallbeispiele: </a:t>
            </a:r>
            <a:r>
              <a:rPr lang="de-DE" dirty="0"/>
              <a:t>Myxom im linken Vorhof</a:t>
            </a:r>
          </a:p>
        </p:txBody>
      </p:sp>
      <p:sp>
        <p:nvSpPr>
          <p:cNvPr id="3" name="Inhaltsplatzhalter 2">
            <a:extLst>
              <a:ext uri="{FF2B5EF4-FFF2-40B4-BE49-F238E27FC236}">
                <a16:creationId xmlns:a16="http://schemas.microsoft.com/office/drawing/2014/main" id="{6DF90D0E-E045-4E35-B229-AE8F6245A333}"/>
              </a:ext>
            </a:extLst>
          </p:cNvPr>
          <p:cNvSpPr>
            <a:spLocks noGrp="1"/>
          </p:cNvSpPr>
          <p:nvPr>
            <p:ph sz="half" idx="1"/>
          </p:nvPr>
        </p:nvSpPr>
        <p:spPr/>
        <p:txBody>
          <a:bodyPr/>
          <a:lstStyle/>
          <a:p>
            <a:r>
              <a:rPr lang="de-DE" dirty="0"/>
              <a:t>75% der kardialen Myxome treten im linken Vorhof auf, in 5% treten sie an multiplen Lokalisationen auf</a:t>
            </a:r>
            <a:r>
              <a:rPr lang="de-DE"/>
              <a:t>. </a:t>
            </a:r>
          </a:p>
          <a:p>
            <a:r>
              <a:rPr lang="de-DE"/>
              <a:t>Sie können eine glatte </a:t>
            </a:r>
            <a:r>
              <a:rPr lang="de-DE" dirty="0"/>
              <a:t>oder </a:t>
            </a:r>
            <a:r>
              <a:rPr lang="de-DE"/>
              <a:t>raue Oberfläche besitzen. </a:t>
            </a:r>
            <a:endParaRPr lang="de-DE" dirty="0"/>
          </a:p>
          <a:p>
            <a:r>
              <a:rPr lang="de-DE" dirty="0"/>
              <a:t>Mögliche Komplikationen: Obstruktion der Mitralklappe und Embolien. </a:t>
            </a:r>
          </a:p>
          <a:p>
            <a:r>
              <a:rPr lang="de-DE" dirty="0"/>
              <a:t>Von Thromben sind sie oft schwer zu unterscheiden. Durch ihre Vaskularisation (im Gegensatz zu Thromben)  </a:t>
            </a:r>
            <a:r>
              <a:rPr lang="de-DE"/>
              <a:t>kann in manchen Fällen eine </a:t>
            </a:r>
            <a:r>
              <a:rPr lang="de-DE" dirty="0"/>
              <a:t>KM-Darstellung Klarheit bringen. </a:t>
            </a:r>
          </a:p>
          <a:p>
            <a:endParaRPr lang="de-DE" dirty="0"/>
          </a:p>
        </p:txBody>
      </p:sp>
      <p:pic>
        <p:nvPicPr>
          <p:cNvPr id="5" name="Inhaltsplatzhalter 4">
            <a:extLst>
              <a:ext uri="{FF2B5EF4-FFF2-40B4-BE49-F238E27FC236}">
                <a16:creationId xmlns:a16="http://schemas.microsoft.com/office/drawing/2014/main" id="{DFF727A2-D736-4EFB-B7B4-559C8C47E9E4}"/>
              </a:ext>
            </a:extLst>
          </p:cNvPr>
          <p:cNvPicPr>
            <a:picLocks noGrp="1" noChangeAspect="1"/>
          </p:cNvPicPr>
          <p:nvPr>
            <p:ph sz="half" idx="2"/>
          </p:nvPr>
        </p:nvPicPr>
        <p:blipFill>
          <a:blip r:embed="rId2"/>
          <a:stretch>
            <a:fillRect/>
          </a:stretch>
        </p:blipFill>
        <p:spPr>
          <a:xfrm>
            <a:off x="5014913" y="3262681"/>
            <a:ext cx="4306887" cy="1969351"/>
          </a:xfrm>
          <a:prstGeom prst="rect">
            <a:avLst/>
          </a:prstGeom>
        </p:spPr>
      </p:pic>
      <p:sp>
        <p:nvSpPr>
          <p:cNvPr id="6" name="Rechteck 5">
            <a:extLst>
              <a:ext uri="{FF2B5EF4-FFF2-40B4-BE49-F238E27FC236}">
                <a16:creationId xmlns:a16="http://schemas.microsoft.com/office/drawing/2014/main" id="{A3188C1C-9E2C-47A4-A07D-6ECA99EC28DF}"/>
              </a:ext>
            </a:extLst>
          </p:cNvPr>
          <p:cNvSpPr/>
          <p:nvPr/>
        </p:nvSpPr>
        <p:spPr>
          <a:xfrm>
            <a:off x="-8736" y="6304002"/>
            <a:ext cx="9321800" cy="553998"/>
          </a:xfrm>
          <a:prstGeom prst="rect">
            <a:avLst/>
          </a:prstGeom>
        </p:spPr>
        <p:txBody>
          <a:bodyPr wrap="square">
            <a:spAutoFit/>
          </a:bodyPr>
          <a:lstStyle/>
          <a:p>
            <a:r>
              <a:rPr lang="de-DE" sz="1000" dirty="0"/>
              <a:t>Saric M, Armour A, Arnaout M, Chaudhry F, Grimm R, </a:t>
            </a:r>
            <a:r>
              <a:rPr lang="de-DE" sz="1000" dirty="0" err="1"/>
              <a:t>Kronzon</a:t>
            </a:r>
            <a:r>
              <a:rPr lang="de-DE" sz="1000"/>
              <a:t> I, Landeck B, Maganti K, Michelena H and Tolstrup K 2016 Guidelines for the Use of Echocardiography in the Evaluation of a Cardiac Source of Embolism. Journal of the American Society of Echocardiography : official publication of the American Society of Echocardiography 29: 1–42, zuletzt geprüft am 08.10.2017.</a:t>
            </a:r>
          </a:p>
        </p:txBody>
      </p:sp>
    </p:spTree>
    <p:extLst>
      <p:ext uri="{BB962C8B-B14F-4D97-AF65-F5344CB8AC3E}">
        <p14:creationId xmlns:p14="http://schemas.microsoft.com/office/powerpoint/2010/main" val="3186645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E42C4-DDB3-4002-B4C3-FC0863CD08FF}"/>
              </a:ext>
            </a:extLst>
          </p:cNvPr>
          <p:cNvSpPr>
            <a:spLocks noGrp="1"/>
          </p:cNvSpPr>
          <p:nvPr>
            <p:ph type="title"/>
          </p:nvPr>
        </p:nvSpPr>
        <p:spPr/>
        <p:txBody>
          <a:bodyPr/>
          <a:lstStyle/>
          <a:p>
            <a:r>
              <a:rPr lang="de-DE" dirty="0"/>
              <a:t>Morbus Ebstein</a:t>
            </a:r>
          </a:p>
        </p:txBody>
      </p:sp>
      <p:sp>
        <p:nvSpPr>
          <p:cNvPr id="3" name="Inhaltsplatzhalter 2">
            <a:extLst>
              <a:ext uri="{FF2B5EF4-FFF2-40B4-BE49-F238E27FC236}">
                <a16:creationId xmlns:a16="http://schemas.microsoft.com/office/drawing/2014/main" id="{DBE549A9-9145-4A90-A554-01DB7D996CA9}"/>
              </a:ext>
            </a:extLst>
          </p:cNvPr>
          <p:cNvSpPr>
            <a:spLocks noGrp="1"/>
          </p:cNvSpPr>
          <p:nvPr>
            <p:ph sz="half" idx="1"/>
          </p:nvPr>
        </p:nvSpPr>
        <p:spPr/>
        <p:txBody>
          <a:bodyPr/>
          <a:lstStyle/>
          <a:p>
            <a:r>
              <a:rPr lang="de-DE"/>
              <a:t>Beim </a:t>
            </a:r>
            <a:r>
              <a:rPr lang="de-DE" dirty="0"/>
              <a:t>Morbus Ebstein liegt anlagebedingt eine apicale Verlagerung der Trikuspidalsegel vor.</a:t>
            </a:r>
          </a:p>
          <a:p>
            <a:r>
              <a:rPr lang="de-DE" dirty="0"/>
              <a:t>Dadurch erscheint der RA stark vergrößert und der RV verkleinert. Der Anteil des RA unterhalb der eigentlichen Klappenebene wird auch als „atrialisierter Ventrikel“ bezeichnet. </a:t>
            </a:r>
          </a:p>
          <a:p>
            <a:r>
              <a:rPr lang="de-DE" dirty="0"/>
              <a:t>Die Anomalie wird praktisch immer von  einer Trikuspidalinsuffizienz  begleitet.</a:t>
            </a:r>
          </a:p>
          <a:p>
            <a:r>
              <a:rPr lang="de-DE" dirty="0"/>
              <a:t>Häufig geht die Erkrankung mit weiteren Defekten wie ASD oder VSD einher. </a:t>
            </a:r>
          </a:p>
          <a:p>
            <a:r>
              <a:rPr lang="de-DE" dirty="0"/>
              <a:t>Durch die Flussverlangsamung im </a:t>
            </a:r>
            <a:r>
              <a:rPr lang="de-DE"/>
              <a:t>RA kommt es häufig zur Thrombusbildung.</a:t>
            </a:r>
            <a:endParaRPr lang="de-DE" dirty="0"/>
          </a:p>
          <a:p>
            <a:endParaRPr lang="de-DE" dirty="0"/>
          </a:p>
        </p:txBody>
      </p:sp>
      <p:pic>
        <p:nvPicPr>
          <p:cNvPr id="5" name="Inhaltsplatzhalter 4">
            <a:extLst>
              <a:ext uri="{FF2B5EF4-FFF2-40B4-BE49-F238E27FC236}">
                <a16:creationId xmlns:a16="http://schemas.microsoft.com/office/drawing/2014/main" id="{007CAE8E-439F-4BAE-9AFF-BD6D737E8340}"/>
              </a:ext>
            </a:extLst>
          </p:cNvPr>
          <p:cNvPicPr>
            <a:picLocks noGrp="1" noChangeAspect="1"/>
          </p:cNvPicPr>
          <p:nvPr>
            <p:ph sz="half" idx="2"/>
          </p:nvPr>
        </p:nvPicPr>
        <p:blipFill>
          <a:blip r:embed="rId2"/>
          <a:stretch>
            <a:fillRect/>
          </a:stretch>
        </p:blipFill>
        <p:spPr>
          <a:xfrm>
            <a:off x="6033120" y="2278624"/>
            <a:ext cx="3288680" cy="3006596"/>
          </a:xfrm>
          <a:prstGeom prst="rect">
            <a:avLst/>
          </a:prstGeom>
        </p:spPr>
      </p:pic>
      <p:sp>
        <p:nvSpPr>
          <p:cNvPr id="6" name="Rechteck 5">
            <a:extLst>
              <a:ext uri="{FF2B5EF4-FFF2-40B4-BE49-F238E27FC236}">
                <a16:creationId xmlns:a16="http://schemas.microsoft.com/office/drawing/2014/main" id="{A14DB065-A53C-4E31-A731-3D5B14E26488}"/>
              </a:ext>
            </a:extLst>
          </p:cNvPr>
          <p:cNvSpPr/>
          <p:nvPr/>
        </p:nvSpPr>
        <p:spPr>
          <a:xfrm>
            <a:off x="0" y="6283394"/>
            <a:ext cx="4953000" cy="553998"/>
          </a:xfrm>
          <a:prstGeom prst="rect">
            <a:avLst/>
          </a:prstGeom>
        </p:spPr>
        <p:txBody>
          <a:bodyPr>
            <a:spAutoFit/>
          </a:bodyPr>
          <a:lstStyle/>
          <a:p>
            <a:r>
              <a:rPr lang="de-DE" sz="1000"/>
              <a:t>Angermann C 2011 Praxis der Echokardiografie. Das Referenzwerk zur echokardiografischen Diagnostik ; 68 Tabellen. 3., überarb. Aufl. Hg. v. Frank A. Flachskampf. Stuttgart [u.a.]: Thieme.</a:t>
            </a:r>
          </a:p>
        </p:txBody>
      </p:sp>
    </p:spTree>
    <p:extLst>
      <p:ext uri="{BB962C8B-B14F-4D97-AF65-F5344CB8AC3E}">
        <p14:creationId xmlns:p14="http://schemas.microsoft.com/office/powerpoint/2010/main" val="1251599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BF9D1-A717-4099-929F-FCFA73C818B2}"/>
              </a:ext>
            </a:extLst>
          </p:cNvPr>
          <p:cNvSpPr>
            <a:spLocks noGrp="1"/>
          </p:cNvSpPr>
          <p:nvPr>
            <p:ph type="title"/>
          </p:nvPr>
        </p:nvSpPr>
        <p:spPr/>
        <p:txBody>
          <a:bodyPr/>
          <a:lstStyle/>
          <a:p>
            <a:r>
              <a:rPr lang="de-DE" dirty="0"/>
              <a:t>RA-Kollaps bei Perikardtamponade</a:t>
            </a:r>
          </a:p>
        </p:txBody>
      </p:sp>
      <p:sp>
        <p:nvSpPr>
          <p:cNvPr id="3" name="Inhaltsplatzhalter 2">
            <a:extLst>
              <a:ext uri="{FF2B5EF4-FFF2-40B4-BE49-F238E27FC236}">
                <a16:creationId xmlns:a16="http://schemas.microsoft.com/office/drawing/2014/main" id="{30C5054D-3AC3-4159-B5D6-7624E0770E10}"/>
              </a:ext>
            </a:extLst>
          </p:cNvPr>
          <p:cNvSpPr>
            <a:spLocks noGrp="1"/>
          </p:cNvSpPr>
          <p:nvPr>
            <p:ph sz="half" idx="1"/>
          </p:nvPr>
        </p:nvSpPr>
        <p:spPr/>
        <p:txBody>
          <a:bodyPr/>
          <a:lstStyle/>
          <a:p>
            <a:r>
              <a:rPr lang="de-DE" dirty="0"/>
              <a:t>Bei einer Perikardtamponade ist der rechte Vorhof wegen des geringsten Innendrucks als erste der vier Herzhöhlen betroffen. </a:t>
            </a:r>
          </a:p>
          <a:p>
            <a:r>
              <a:rPr lang="de-DE" dirty="0"/>
              <a:t>Als sensitives Zeichen einer Perikardtamponade gilt eine Kollapsdauer von über 1/3 der Zykluslänge, was im M-Mode dargestellt werden kann. </a:t>
            </a:r>
          </a:p>
        </p:txBody>
      </p:sp>
      <p:pic>
        <p:nvPicPr>
          <p:cNvPr id="7" name="Inhaltsplatzhalter 6">
            <a:extLst>
              <a:ext uri="{FF2B5EF4-FFF2-40B4-BE49-F238E27FC236}">
                <a16:creationId xmlns:a16="http://schemas.microsoft.com/office/drawing/2014/main" id="{5B38345A-ED5A-4CCB-9AC6-1226258B5361}"/>
              </a:ext>
            </a:extLst>
          </p:cNvPr>
          <p:cNvPicPr>
            <a:picLocks noGrp="1" noChangeAspect="1"/>
          </p:cNvPicPr>
          <p:nvPr>
            <p:ph sz="half" idx="2"/>
          </p:nvPr>
        </p:nvPicPr>
        <p:blipFill rotWithShape="1">
          <a:blip r:embed="rId3"/>
          <a:srcRect r="54434"/>
          <a:stretch/>
        </p:blipFill>
        <p:spPr>
          <a:xfrm>
            <a:off x="5501158" y="1128790"/>
            <a:ext cx="3096344" cy="3139269"/>
          </a:xfrm>
          <a:prstGeom prst="rect">
            <a:avLst/>
          </a:prstGeom>
        </p:spPr>
      </p:pic>
      <p:pic>
        <p:nvPicPr>
          <p:cNvPr id="8" name="Inhaltsplatzhalter 6">
            <a:extLst>
              <a:ext uri="{FF2B5EF4-FFF2-40B4-BE49-F238E27FC236}">
                <a16:creationId xmlns:a16="http://schemas.microsoft.com/office/drawing/2014/main" id="{31A2BF4F-1C9E-4C3F-9BEA-2CF8C6758955}"/>
              </a:ext>
            </a:extLst>
          </p:cNvPr>
          <p:cNvPicPr>
            <a:picLocks noChangeAspect="1"/>
          </p:cNvPicPr>
          <p:nvPr/>
        </p:nvPicPr>
        <p:blipFill rotWithShape="1">
          <a:blip r:embed="rId3"/>
          <a:srcRect l="50039"/>
          <a:stretch/>
        </p:blipFill>
        <p:spPr bwMode="auto">
          <a:xfrm>
            <a:off x="5817096" y="4351044"/>
            <a:ext cx="2575480" cy="238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a:extLst>
              <a:ext uri="{FF2B5EF4-FFF2-40B4-BE49-F238E27FC236}">
                <a16:creationId xmlns:a16="http://schemas.microsoft.com/office/drawing/2014/main" id="{13DCD21B-D659-44F7-8693-E8F5DF91888D}"/>
              </a:ext>
            </a:extLst>
          </p:cNvPr>
          <p:cNvSpPr/>
          <p:nvPr/>
        </p:nvSpPr>
        <p:spPr>
          <a:xfrm>
            <a:off x="85166" y="6332430"/>
            <a:ext cx="4953000" cy="400110"/>
          </a:xfrm>
          <a:prstGeom prst="rect">
            <a:avLst/>
          </a:prstGeom>
        </p:spPr>
        <p:txBody>
          <a:bodyPr>
            <a:spAutoFit/>
          </a:bodyPr>
          <a:lstStyle/>
          <a:p>
            <a:r>
              <a:rPr lang="en-US" sz="1000" dirty="0"/>
              <a:t>Vakamudi S, Ho N and Cremer P 2017 Pericardial Effusions: Causes, Diagnosis, and Management. Progress in cardiovascular diseases 59: 380–388.</a:t>
            </a:r>
            <a:endParaRPr lang="de-DE" sz="1000" dirty="0"/>
          </a:p>
        </p:txBody>
      </p:sp>
    </p:spTree>
    <p:extLst>
      <p:ext uri="{BB962C8B-B14F-4D97-AF65-F5344CB8AC3E}">
        <p14:creationId xmlns:p14="http://schemas.microsoft.com/office/powerpoint/2010/main" val="4105023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FC30B-0486-4EF8-8447-D6DD8A98A706}"/>
              </a:ext>
            </a:extLst>
          </p:cNvPr>
          <p:cNvSpPr>
            <a:spLocks noGrp="1"/>
          </p:cNvSpPr>
          <p:nvPr>
            <p:ph type="title"/>
          </p:nvPr>
        </p:nvSpPr>
        <p:spPr/>
        <p:txBody>
          <a:bodyPr/>
          <a:lstStyle/>
          <a:p>
            <a:r>
              <a:rPr lang="de-DE" dirty="0"/>
              <a:t>Vorhofseptumaneurysma (ASA)</a:t>
            </a:r>
          </a:p>
        </p:txBody>
      </p:sp>
      <p:sp>
        <p:nvSpPr>
          <p:cNvPr id="3" name="Inhaltsplatzhalter 2">
            <a:extLst>
              <a:ext uri="{FF2B5EF4-FFF2-40B4-BE49-F238E27FC236}">
                <a16:creationId xmlns:a16="http://schemas.microsoft.com/office/drawing/2014/main" id="{A84A46D7-C22A-4CE1-84B9-1A0DAE581865}"/>
              </a:ext>
            </a:extLst>
          </p:cNvPr>
          <p:cNvSpPr>
            <a:spLocks noGrp="1"/>
          </p:cNvSpPr>
          <p:nvPr>
            <p:ph sz="half" idx="1"/>
          </p:nvPr>
        </p:nvSpPr>
        <p:spPr/>
        <p:txBody>
          <a:bodyPr/>
          <a:lstStyle/>
          <a:p>
            <a:r>
              <a:rPr lang="de-DE" dirty="0"/>
              <a:t>Das Vorhofseptumaneurysma (ASA) ist definiert </a:t>
            </a:r>
            <a:r>
              <a:rPr lang="de-DE"/>
              <a:t>als mobile Ausbuchtung </a:t>
            </a:r>
            <a:r>
              <a:rPr lang="de-DE" dirty="0"/>
              <a:t>des intraatrialen Septums im Bereich der Fossa ovalis mit einer Ausdehnung von mindestens </a:t>
            </a:r>
            <a:r>
              <a:rPr lang="de-DE" dirty="0">
                <a:solidFill>
                  <a:srgbClr val="FF0000"/>
                </a:solidFill>
              </a:rPr>
              <a:t>10mm von der Mittellinie </a:t>
            </a:r>
            <a:r>
              <a:rPr lang="de-DE" dirty="0"/>
              <a:t>oder </a:t>
            </a:r>
            <a:r>
              <a:rPr lang="de-DE" dirty="0">
                <a:solidFill>
                  <a:srgbClr val="00B0F0"/>
                </a:solidFill>
              </a:rPr>
              <a:t>15mm bei biphasischer Auslenkung</a:t>
            </a:r>
            <a:r>
              <a:rPr lang="de-DE" dirty="0"/>
              <a:t>.  </a:t>
            </a:r>
          </a:p>
          <a:p>
            <a:r>
              <a:rPr lang="de-DE" dirty="0"/>
              <a:t>Die Prävalenz beträgt 2-3%. </a:t>
            </a:r>
          </a:p>
          <a:p>
            <a:r>
              <a:rPr lang="de-DE" dirty="0"/>
              <a:t>Das ASA ist assoziiert mit Septumdefekten wie dem PFO und dem ASD und mit cerebralen ischämischen Ereignissen. </a:t>
            </a:r>
          </a:p>
          <a:p>
            <a:r>
              <a:rPr lang="de-DE" dirty="0"/>
              <a:t>Differenziert werden muss eine Ausbuchtung des Septums in Folge einer Druckerhöhung auf einer der beiden Vorhofseiten (meist links).</a:t>
            </a:r>
          </a:p>
          <a:p>
            <a:r>
              <a:rPr lang="de-DE" dirty="0"/>
              <a:t>Die beste Anlotung erfolgt von subcostal. TEE ist allerdings die wesentlich sensitivere Methode zur Detektion.  </a:t>
            </a:r>
          </a:p>
        </p:txBody>
      </p:sp>
      <p:pic>
        <p:nvPicPr>
          <p:cNvPr id="6" name="Inhaltsplatzhalter 5">
            <a:extLst>
              <a:ext uri="{FF2B5EF4-FFF2-40B4-BE49-F238E27FC236}">
                <a16:creationId xmlns:a16="http://schemas.microsoft.com/office/drawing/2014/main" id="{C90B9D9E-D5AF-466D-96C5-E92962232111}"/>
              </a:ext>
            </a:extLst>
          </p:cNvPr>
          <p:cNvPicPr>
            <a:picLocks noGrp="1" noChangeAspect="1"/>
          </p:cNvPicPr>
          <p:nvPr>
            <p:ph sz="half" idx="2"/>
          </p:nvPr>
        </p:nvPicPr>
        <p:blipFill>
          <a:blip r:embed="rId3"/>
          <a:stretch>
            <a:fillRect/>
          </a:stretch>
        </p:blipFill>
        <p:spPr>
          <a:xfrm>
            <a:off x="5014913" y="2591210"/>
            <a:ext cx="4210050" cy="2820167"/>
          </a:xfrm>
          <a:prstGeom prst="rect">
            <a:avLst/>
          </a:prstGeom>
        </p:spPr>
      </p:pic>
      <p:cxnSp>
        <p:nvCxnSpPr>
          <p:cNvPr id="5" name="Gerader Verbinder 4">
            <a:extLst>
              <a:ext uri="{FF2B5EF4-FFF2-40B4-BE49-F238E27FC236}">
                <a16:creationId xmlns:a16="http://schemas.microsoft.com/office/drawing/2014/main" id="{DCDA2193-4EBA-42BC-921E-AC80EA76D950}"/>
              </a:ext>
            </a:extLst>
          </p:cNvPr>
          <p:cNvCxnSpPr/>
          <p:nvPr/>
        </p:nvCxnSpPr>
        <p:spPr bwMode="auto">
          <a:xfrm flipH="1">
            <a:off x="6825208" y="4437112"/>
            <a:ext cx="72008" cy="432048"/>
          </a:xfrm>
          <a:prstGeom prst="line">
            <a:avLst/>
          </a:prstGeom>
          <a:solidFill>
            <a:schemeClr val="accent1"/>
          </a:solidFill>
          <a:ln w="952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r Verbinder 7">
            <a:extLst>
              <a:ext uri="{FF2B5EF4-FFF2-40B4-BE49-F238E27FC236}">
                <a16:creationId xmlns:a16="http://schemas.microsoft.com/office/drawing/2014/main" id="{27B4B1CA-748F-4CDE-91C2-77F3E82D5D25}"/>
              </a:ext>
            </a:extLst>
          </p:cNvPr>
          <p:cNvCxnSpPr>
            <a:cxnSpLocks/>
          </p:cNvCxnSpPr>
          <p:nvPr/>
        </p:nvCxnSpPr>
        <p:spPr bwMode="auto">
          <a:xfrm flipH="1" flipV="1">
            <a:off x="6629400" y="4583430"/>
            <a:ext cx="267816" cy="69706"/>
          </a:xfrm>
          <a:prstGeom prst="line">
            <a:avLst/>
          </a:prstGeom>
          <a:solidFill>
            <a:schemeClr val="accent1"/>
          </a:solidFill>
          <a:ln w="38100" cap="flat" cmpd="sng" algn="ctr">
            <a:solidFill>
              <a:srgbClr val="FF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8">
            <a:extLst>
              <a:ext uri="{FF2B5EF4-FFF2-40B4-BE49-F238E27FC236}">
                <a16:creationId xmlns:a16="http://schemas.microsoft.com/office/drawing/2014/main" id="{CCCAEF39-E1CF-4AA4-94F5-860C15039AB3}"/>
              </a:ext>
            </a:extLst>
          </p:cNvPr>
          <p:cNvSpPr txBox="1"/>
          <p:nvPr/>
        </p:nvSpPr>
        <p:spPr>
          <a:xfrm>
            <a:off x="6507245" y="5085184"/>
            <a:ext cx="2696316" cy="307777"/>
          </a:xfrm>
          <a:prstGeom prst="rect">
            <a:avLst/>
          </a:prstGeom>
          <a:noFill/>
        </p:spPr>
        <p:txBody>
          <a:bodyPr wrap="none" rtlCol="0">
            <a:spAutoFit/>
          </a:bodyPr>
          <a:lstStyle/>
          <a:p>
            <a:r>
              <a:rPr lang="de-DE" dirty="0">
                <a:solidFill>
                  <a:srgbClr val="FF0000"/>
                </a:solidFill>
              </a:rPr>
              <a:t>ASA: Auslenkung über 10mm</a:t>
            </a:r>
          </a:p>
        </p:txBody>
      </p:sp>
      <p:sp>
        <p:nvSpPr>
          <p:cNvPr id="11" name="Rechteck 10">
            <a:extLst>
              <a:ext uri="{FF2B5EF4-FFF2-40B4-BE49-F238E27FC236}">
                <a16:creationId xmlns:a16="http://schemas.microsoft.com/office/drawing/2014/main" id="{C58505CE-C170-455F-8350-FEB6350E99FD}"/>
              </a:ext>
            </a:extLst>
          </p:cNvPr>
          <p:cNvSpPr/>
          <p:nvPr/>
        </p:nvSpPr>
        <p:spPr>
          <a:xfrm>
            <a:off x="1478" y="6150114"/>
            <a:ext cx="8751872" cy="707886"/>
          </a:xfrm>
          <a:prstGeom prst="rect">
            <a:avLst/>
          </a:prstGeom>
        </p:spPr>
        <p:txBody>
          <a:bodyPr wrap="square">
            <a:spAutoFit/>
          </a:bodyPr>
          <a:lstStyle/>
          <a:p>
            <a:r>
              <a:rPr lang="en-US" sz="1000" dirty="0" err="1"/>
              <a:t>Silvestry</a:t>
            </a:r>
            <a:r>
              <a:rPr lang="en-US" sz="1000"/>
              <a:t> F, Cohen M, Armsby L, Burkule N, Fleishman C, Hijazi Z, Lang R, Rome J and Wang Y 2015 Guidelines for the Echocardiographic Assessment of Atrial Septal Defect and Patent Foramen Ovale: From the American Society of Echocardiography and Society for Cardiac Angiography and Interventions. Journal of the American Society of Echocardiography : official publication of the American Society of Echocardiography 28: 910–958.</a:t>
            </a:r>
            <a:endParaRPr lang="de-DE" sz="1000"/>
          </a:p>
        </p:txBody>
      </p:sp>
    </p:spTree>
    <p:extLst>
      <p:ext uri="{BB962C8B-B14F-4D97-AF65-F5344CB8AC3E}">
        <p14:creationId xmlns:p14="http://schemas.microsoft.com/office/powerpoint/2010/main" val="71404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AF4D4-452F-4626-96F3-AEF1DEB6F00A}"/>
              </a:ext>
            </a:extLst>
          </p:cNvPr>
          <p:cNvSpPr>
            <a:spLocks noGrp="1"/>
          </p:cNvSpPr>
          <p:nvPr>
            <p:ph type="title"/>
          </p:nvPr>
        </p:nvSpPr>
        <p:spPr/>
        <p:txBody>
          <a:bodyPr/>
          <a:lstStyle/>
          <a:p>
            <a:r>
              <a:rPr lang="de-DE" dirty="0"/>
              <a:t>Prominenter Sinus coronarius bei persistierender linker oberer Hohlvene</a:t>
            </a:r>
          </a:p>
        </p:txBody>
      </p:sp>
      <p:sp>
        <p:nvSpPr>
          <p:cNvPr id="3" name="Inhaltsplatzhalter 2">
            <a:extLst>
              <a:ext uri="{FF2B5EF4-FFF2-40B4-BE49-F238E27FC236}">
                <a16:creationId xmlns:a16="http://schemas.microsoft.com/office/drawing/2014/main" id="{745DFBBB-A6D9-4603-9489-6E9B3FD093F4}"/>
              </a:ext>
            </a:extLst>
          </p:cNvPr>
          <p:cNvSpPr>
            <a:spLocks noGrp="1"/>
          </p:cNvSpPr>
          <p:nvPr>
            <p:ph sz="half" idx="1"/>
          </p:nvPr>
        </p:nvSpPr>
        <p:spPr/>
        <p:txBody>
          <a:bodyPr/>
          <a:lstStyle/>
          <a:p>
            <a:r>
              <a:rPr lang="de-DE" dirty="0"/>
              <a:t>Der Sinus coronarius (CS) führt das venöse Blut des Herzens und mündet im rechten Vorhof. </a:t>
            </a:r>
          </a:p>
          <a:p>
            <a:r>
              <a:rPr lang="de-DE" dirty="0"/>
              <a:t>In der Echokardiographie ist er vor allem dann sichtbar, wenn er prominent ist, also einen Durchmesser über 1 cm misst.  </a:t>
            </a:r>
          </a:p>
          <a:p>
            <a:r>
              <a:rPr lang="de-DE" dirty="0"/>
              <a:t>Eine Ursache dafür ist die persistierende linke obere Hohlvene, die im Sinus coronarius mündet. </a:t>
            </a:r>
          </a:p>
          <a:p>
            <a:r>
              <a:rPr lang="de-DE" dirty="0"/>
              <a:t>In diesem Fall kommt Kontrastmittel, das über die linke Vena brachialis injiziert wird, zunächst im Sinus coronarius an, während Kontrastmittel, das über die rechten Vena brachialis oder die Femoralvenen injiziert wird, in der Vena cava superior </a:t>
            </a:r>
            <a:r>
              <a:rPr lang="de-DE" dirty="0" err="1"/>
              <a:t>bzw</a:t>
            </a:r>
            <a:r>
              <a:rPr lang="de-DE" dirty="0"/>
              <a:t> inferior anflutet.    </a:t>
            </a:r>
          </a:p>
        </p:txBody>
      </p:sp>
      <p:pic>
        <p:nvPicPr>
          <p:cNvPr id="4" name="Grafik 3">
            <a:extLst>
              <a:ext uri="{FF2B5EF4-FFF2-40B4-BE49-F238E27FC236}">
                <a16:creationId xmlns:a16="http://schemas.microsoft.com/office/drawing/2014/main" id="{4FB3B0C4-1514-4EE4-8628-2FB07004DE3A}"/>
              </a:ext>
            </a:extLst>
          </p:cNvPr>
          <p:cNvPicPr>
            <a:picLocks noChangeAspect="1"/>
          </p:cNvPicPr>
          <p:nvPr/>
        </p:nvPicPr>
        <p:blipFill>
          <a:blip r:embed="rId2"/>
          <a:stretch>
            <a:fillRect/>
          </a:stretch>
        </p:blipFill>
        <p:spPr>
          <a:xfrm>
            <a:off x="5241032" y="1822450"/>
            <a:ext cx="4080768" cy="4018669"/>
          </a:xfrm>
          <a:prstGeom prst="rect">
            <a:avLst/>
          </a:prstGeom>
        </p:spPr>
      </p:pic>
      <p:sp>
        <p:nvSpPr>
          <p:cNvPr id="7" name="Rechteck 6">
            <a:extLst>
              <a:ext uri="{FF2B5EF4-FFF2-40B4-BE49-F238E27FC236}">
                <a16:creationId xmlns:a16="http://schemas.microsoft.com/office/drawing/2014/main" id="{5EBD0467-5CBB-4B71-9F96-C56BE7A8A53B}"/>
              </a:ext>
            </a:extLst>
          </p:cNvPr>
          <p:cNvSpPr/>
          <p:nvPr/>
        </p:nvSpPr>
        <p:spPr>
          <a:xfrm>
            <a:off x="58888" y="6330743"/>
            <a:ext cx="4953000" cy="400110"/>
          </a:xfrm>
          <a:prstGeom prst="rect">
            <a:avLst/>
          </a:prstGeom>
        </p:spPr>
        <p:txBody>
          <a:bodyPr>
            <a:spAutoFit/>
          </a:bodyPr>
          <a:lstStyle/>
          <a:p>
            <a:r>
              <a:rPr lang="en-US" sz="1000"/>
              <a:t>Goyal S, Punnam S, Verma G and Ruberg F 2008 Persistent left superior vena cava: a case report and review of literature. Cardiovascular ultrasound 6: 50.</a:t>
            </a:r>
            <a:endParaRPr lang="de-DE" sz="1000"/>
          </a:p>
        </p:txBody>
      </p:sp>
    </p:spTree>
    <p:extLst>
      <p:ext uri="{BB962C8B-B14F-4D97-AF65-F5344CB8AC3E}">
        <p14:creationId xmlns:p14="http://schemas.microsoft.com/office/powerpoint/2010/main" val="1368054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B700E-E77E-4648-8BA5-E97A73C45289}"/>
              </a:ext>
            </a:extLst>
          </p:cNvPr>
          <p:cNvSpPr>
            <a:spLocks noGrp="1"/>
          </p:cNvSpPr>
          <p:nvPr>
            <p:ph type="title"/>
          </p:nvPr>
        </p:nvSpPr>
        <p:spPr>
          <a:xfrm>
            <a:off x="406400" y="720725"/>
            <a:ext cx="8915400" cy="1052513"/>
          </a:xfrm>
        </p:spPr>
        <p:txBody>
          <a:bodyPr/>
          <a:lstStyle/>
          <a:p>
            <a:r>
              <a:rPr lang="de-DE"/>
              <a:t>Zusammenfassung</a:t>
            </a:r>
          </a:p>
        </p:txBody>
      </p:sp>
      <p:sp>
        <p:nvSpPr>
          <p:cNvPr id="27" name="Inhaltsplatzhalter 26">
            <a:extLst>
              <a:ext uri="{FF2B5EF4-FFF2-40B4-BE49-F238E27FC236}">
                <a16:creationId xmlns:a16="http://schemas.microsoft.com/office/drawing/2014/main" id="{E288D151-CC25-4F63-9F87-B342E2545AE4}"/>
              </a:ext>
            </a:extLst>
          </p:cNvPr>
          <p:cNvSpPr>
            <a:spLocks noGrp="1"/>
          </p:cNvSpPr>
          <p:nvPr>
            <p:ph sz="half" idx="1"/>
          </p:nvPr>
        </p:nvSpPr>
        <p:spPr/>
        <p:txBody>
          <a:bodyPr/>
          <a:lstStyle/>
          <a:p>
            <a:r>
              <a:rPr lang="de-DE"/>
              <a:t>Die Untersuchung der Vorhöfe ist zentraler Bestandteil der Echokardiographie bei Vorhofflimmern.</a:t>
            </a:r>
          </a:p>
          <a:p>
            <a:r>
              <a:rPr lang="de-DE"/>
              <a:t>In unserer Klinik werden zur Größenbestimmung der Vorhöfe folgende Methoden verwendet:</a:t>
            </a:r>
          </a:p>
          <a:p>
            <a:endParaRPr lang="de-DE"/>
          </a:p>
          <a:p>
            <a:endParaRPr lang="de-DE"/>
          </a:p>
          <a:p>
            <a:endParaRPr lang="de-DE"/>
          </a:p>
          <a:p>
            <a:endParaRPr lang="de-DE"/>
          </a:p>
          <a:p>
            <a:endParaRPr lang="de-DE"/>
          </a:p>
          <a:p>
            <a:endParaRPr lang="de-DE"/>
          </a:p>
          <a:p>
            <a:endParaRPr lang="de-DE"/>
          </a:p>
          <a:p>
            <a:endParaRPr lang="de-DE"/>
          </a:p>
          <a:p>
            <a:pPr marL="0" indent="0">
              <a:buNone/>
            </a:pPr>
            <a:endParaRPr lang="de-DE"/>
          </a:p>
          <a:p>
            <a:r>
              <a:rPr lang="de-DE"/>
              <a:t>Neben den Vorhöfen umfasst die  echokardiographische Evaluation bei VHF eine Reihe weiterer wichtiger Funktionseinheiten mit häufig wechselseitiger Beeinflussung.   </a:t>
            </a:r>
          </a:p>
        </p:txBody>
      </p:sp>
      <p:sp>
        <p:nvSpPr>
          <p:cNvPr id="74" name="Textfeld 73">
            <a:extLst>
              <a:ext uri="{FF2B5EF4-FFF2-40B4-BE49-F238E27FC236}">
                <a16:creationId xmlns:a16="http://schemas.microsoft.com/office/drawing/2014/main" id="{3F3A425E-D094-4171-8179-CE1E573D0A7C}"/>
              </a:ext>
            </a:extLst>
          </p:cNvPr>
          <p:cNvSpPr txBox="1"/>
          <p:nvPr/>
        </p:nvSpPr>
        <p:spPr>
          <a:xfrm>
            <a:off x="5709659" y="1873213"/>
            <a:ext cx="1217000" cy="523220"/>
          </a:xfrm>
          <a:prstGeom prst="rect">
            <a:avLst/>
          </a:prstGeom>
          <a:noFill/>
          <a:ln>
            <a:noFill/>
          </a:ln>
        </p:spPr>
        <p:txBody>
          <a:bodyPr wrap="none" rtlCol="0">
            <a:spAutoFit/>
          </a:bodyPr>
          <a:lstStyle/>
          <a:p>
            <a:r>
              <a:rPr lang="de-DE">
                <a:solidFill>
                  <a:srgbClr val="0070C0"/>
                </a:solidFill>
              </a:rPr>
              <a:t>Diast. LV-</a:t>
            </a:r>
          </a:p>
          <a:p>
            <a:r>
              <a:rPr lang="de-DE">
                <a:solidFill>
                  <a:srgbClr val="0070C0"/>
                </a:solidFill>
              </a:rPr>
              <a:t>Dysfunktion</a:t>
            </a:r>
          </a:p>
        </p:txBody>
      </p:sp>
      <p:sp>
        <p:nvSpPr>
          <p:cNvPr id="76" name="Textfeld 75">
            <a:extLst>
              <a:ext uri="{FF2B5EF4-FFF2-40B4-BE49-F238E27FC236}">
                <a16:creationId xmlns:a16="http://schemas.microsoft.com/office/drawing/2014/main" id="{08FFD07D-90F7-43E1-83C7-81AEEB4510E0}"/>
              </a:ext>
            </a:extLst>
          </p:cNvPr>
          <p:cNvSpPr txBox="1"/>
          <p:nvPr/>
        </p:nvSpPr>
        <p:spPr>
          <a:xfrm>
            <a:off x="8390964" y="2998124"/>
            <a:ext cx="1217000" cy="523220"/>
          </a:xfrm>
          <a:prstGeom prst="rect">
            <a:avLst/>
          </a:prstGeom>
          <a:noFill/>
          <a:ln>
            <a:noFill/>
          </a:ln>
        </p:spPr>
        <p:txBody>
          <a:bodyPr wrap="none" rtlCol="0">
            <a:spAutoFit/>
          </a:bodyPr>
          <a:lstStyle/>
          <a:p>
            <a:r>
              <a:rPr lang="de-DE">
                <a:solidFill>
                  <a:srgbClr val="0070C0"/>
                </a:solidFill>
              </a:rPr>
              <a:t>Syst. RV-</a:t>
            </a:r>
          </a:p>
          <a:p>
            <a:r>
              <a:rPr lang="de-DE">
                <a:solidFill>
                  <a:srgbClr val="0070C0"/>
                </a:solidFill>
              </a:rPr>
              <a:t>Dysfunktion</a:t>
            </a:r>
          </a:p>
        </p:txBody>
      </p:sp>
      <p:sp>
        <p:nvSpPr>
          <p:cNvPr id="77" name="Textfeld 76">
            <a:extLst>
              <a:ext uri="{FF2B5EF4-FFF2-40B4-BE49-F238E27FC236}">
                <a16:creationId xmlns:a16="http://schemas.microsoft.com/office/drawing/2014/main" id="{C2EB057F-A3CC-4B54-B258-33B659941392}"/>
              </a:ext>
            </a:extLst>
          </p:cNvPr>
          <p:cNvSpPr txBox="1"/>
          <p:nvPr/>
        </p:nvSpPr>
        <p:spPr>
          <a:xfrm>
            <a:off x="8400605" y="4555262"/>
            <a:ext cx="1187889" cy="523220"/>
          </a:xfrm>
          <a:prstGeom prst="rect">
            <a:avLst/>
          </a:prstGeom>
          <a:noFill/>
          <a:ln>
            <a:noFill/>
          </a:ln>
        </p:spPr>
        <p:txBody>
          <a:bodyPr wrap="none" rtlCol="0">
            <a:spAutoFit/>
          </a:bodyPr>
          <a:lstStyle/>
          <a:p>
            <a:r>
              <a:rPr lang="de-DE">
                <a:solidFill>
                  <a:srgbClr val="0070C0"/>
                </a:solidFill>
              </a:rPr>
              <a:t>Trikuspidal-</a:t>
            </a:r>
          </a:p>
          <a:p>
            <a:r>
              <a:rPr lang="de-DE">
                <a:solidFill>
                  <a:srgbClr val="0070C0"/>
                </a:solidFill>
              </a:rPr>
              <a:t>vitium</a:t>
            </a:r>
          </a:p>
        </p:txBody>
      </p:sp>
      <p:sp>
        <p:nvSpPr>
          <p:cNvPr id="78" name="Textfeld 77">
            <a:extLst>
              <a:ext uri="{FF2B5EF4-FFF2-40B4-BE49-F238E27FC236}">
                <a16:creationId xmlns:a16="http://schemas.microsoft.com/office/drawing/2014/main" id="{6BF58137-35E8-4810-B733-46C54D127BAE}"/>
              </a:ext>
            </a:extLst>
          </p:cNvPr>
          <p:cNvSpPr txBox="1"/>
          <p:nvPr/>
        </p:nvSpPr>
        <p:spPr>
          <a:xfrm>
            <a:off x="7361803" y="5663441"/>
            <a:ext cx="998991" cy="523220"/>
          </a:xfrm>
          <a:prstGeom prst="rect">
            <a:avLst/>
          </a:prstGeom>
          <a:noFill/>
          <a:ln>
            <a:noFill/>
          </a:ln>
        </p:spPr>
        <p:txBody>
          <a:bodyPr wrap="none" rtlCol="0">
            <a:spAutoFit/>
          </a:bodyPr>
          <a:lstStyle/>
          <a:p>
            <a:r>
              <a:rPr lang="de-DE">
                <a:solidFill>
                  <a:srgbClr val="0070C0"/>
                </a:solidFill>
              </a:rPr>
              <a:t>RA-</a:t>
            </a:r>
          </a:p>
          <a:p>
            <a:r>
              <a:rPr lang="de-DE">
                <a:solidFill>
                  <a:srgbClr val="0070C0"/>
                </a:solidFill>
              </a:rPr>
              <a:t>Dilatation</a:t>
            </a:r>
          </a:p>
        </p:txBody>
      </p:sp>
      <p:sp>
        <p:nvSpPr>
          <p:cNvPr id="79" name="Textfeld 78">
            <a:extLst>
              <a:ext uri="{FF2B5EF4-FFF2-40B4-BE49-F238E27FC236}">
                <a16:creationId xmlns:a16="http://schemas.microsoft.com/office/drawing/2014/main" id="{1B29449A-5BCE-49EB-AFF4-7DF3C4EE00F8}"/>
              </a:ext>
            </a:extLst>
          </p:cNvPr>
          <p:cNvSpPr txBox="1"/>
          <p:nvPr/>
        </p:nvSpPr>
        <p:spPr>
          <a:xfrm>
            <a:off x="5760899" y="5589055"/>
            <a:ext cx="998991" cy="523220"/>
          </a:xfrm>
          <a:prstGeom prst="rect">
            <a:avLst/>
          </a:prstGeom>
          <a:noFill/>
          <a:ln>
            <a:noFill/>
          </a:ln>
        </p:spPr>
        <p:txBody>
          <a:bodyPr wrap="none" rtlCol="0">
            <a:spAutoFit/>
          </a:bodyPr>
          <a:lstStyle/>
          <a:p>
            <a:r>
              <a:rPr lang="de-DE">
                <a:solidFill>
                  <a:srgbClr val="0070C0"/>
                </a:solidFill>
              </a:rPr>
              <a:t>LA-</a:t>
            </a:r>
          </a:p>
          <a:p>
            <a:r>
              <a:rPr lang="de-DE">
                <a:solidFill>
                  <a:srgbClr val="0070C0"/>
                </a:solidFill>
              </a:rPr>
              <a:t>Dilatation</a:t>
            </a:r>
          </a:p>
        </p:txBody>
      </p:sp>
      <p:sp>
        <p:nvSpPr>
          <p:cNvPr id="80" name="Textfeld 79">
            <a:extLst>
              <a:ext uri="{FF2B5EF4-FFF2-40B4-BE49-F238E27FC236}">
                <a16:creationId xmlns:a16="http://schemas.microsoft.com/office/drawing/2014/main" id="{08BF4A4E-CC2E-41D6-BB10-36186977BC12}"/>
              </a:ext>
            </a:extLst>
          </p:cNvPr>
          <p:cNvSpPr txBox="1"/>
          <p:nvPr/>
        </p:nvSpPr>
        <p:spPr>
          <a:xfrm>
            <a:off x="4850244" y="4563101"/>
            <a:ext cx="721672" cy="523220"/>
          </a:xfrm>
          <a:prstGeom prst="rect">
            <a:avLst/>
          </a:prstGeom>
          <a:noFill/>
          <a:ln>
            <a:noFill/>
          </a:ln>
        </p:spPr>
        <p:txBody>
          <a:bodyPr wrap="none" rtlCol="0">
            <a:spAutoFit/>
          </a:bodyPr>
          <a:lstStyle/>
          <a:p>
            <a:r>
              <a:rPr lang="de-DE">
                <a:solidFill>
                  <a:srgbClr val="0070C0"/>
                </a:solidFill>
              </a:rPr>
              <a:t>Mitral-</a:t>
            </a:r>
          </a:p>
          <a:p>
            <a:r>
              <a:rPr lang="de-DE">
                <a:solidFill>
                  <a:srgbClr val="0070C0"/>
                </a:solidFill>
              </a:rPr>
              <a:t>vitium</a:t>
            </a:r>
          </a:p>
        </p:txBody>
      </p:sp>
      <p:sp>
        <p:nvSpPr>
          <p:cNvPr id="81" name="Textfeld 80">
            <a:extLst>
              <a:ext uri="{FF2B5EF4-FFF2-40B4-BE49-F238E27FC236}">
                <a16:creationId xmlns:a16="http://schemas.microsoft.com/office/drawing/2014/main" id="{8ECF4350-2202-4B86-8A64-8A45049C95F9}"/>
              </a:ext>
            </a:extLst>
          </p:cNvPr>
          <p:cNvSpPr txBox="1"/>
          <p:nvPr/>
        </p:nvSpPr>
        <p:spPr>
          <a:xfrm>
            <a:off x="4639252" y="2968133"/>
            <a:ext cx="1217000" cy="523220"/>
          </a:xfrm>
          <a:prstGeom prst="rect">
            <a:avLst/>
          </a:prstGeom>
          <a:noFill/>
          <a:ln>
            <a:noFill/>
          </a:ln>
        </p:spPr>
        <p:txBody>
          <a:bodyPr wrap="none" rtlCol="0">
            <a:spAutoFit/>
          </a:bodyPr>
          <a:lstStyle/>
          <a:p>
            <a:r>
              <a:rPr lang="de-DE">
                <a:solidFill>
                  <a:srgbClr val="0070C0"/>
                </a:solidFill>
              </a:rPr>
              <a:t>Syst. LV-</a:t>
            </a:r>
          </a:p>
          <a:p>
            <a:r>
              <a:rPr lang="de-DE">
                <a:solidFill>
                  <a:srgbClr val="0070C0"/>
                </a:solidFill>
              </a:rPr>
              <a:t>Dysfunktion</a:t>
            </a:r>
          </a:p>
        </p:txBody>
      </p:sp>
      <p:sp>
        <p:nvSpPr>
          <p:cNvPr id="144" name="Textfeld 143">
            <a:extLst>
              <a:ext uri="{FF2B5EF4-FFF2-40B4-BE49-F238E27FC236}">
                <a16:creationId xmlns:a16="http://schemas.microsoft.com/office/drawing/2014/main" id="{7E46F59B-2A33-4F17-B104-D17C4CA98AD7}"/>
              </a:ext>
            </a:extLst>
          </p:cNvPr>
          <p:cNvSpPr txBox="1"/>
          <p:nvPr/>
        </p:nvSpPr>
        <p:spPr>
          <a:xfrm>
            <a:off x="7375847" y="1978628"/>
            <a:ext cx="1140056" cy="523220"/>
          </a:xfrm>
          <a:prstGeom prst="rect">
            <a:avLst/>
          </a:prstGeom>
          <a:noFill/>
          <a:ln>
            <a:noFill/>
          </a:ln>
        </p:spPr>
        <p:txBody>
          <a:bodyPr wrap="none" rtlCol="0">
            <a:spAutoFit/>
          </a:bodyPr>
          <a:lstStyle/>
          <a:p>
            <a:r>
              <a:rPr lang="de-DE">
                <a:solidFill>
                  <a:srgbClr val="0070C0"/>
                </a:solidFill>
              </a:rPr>
              <a:t>Pulmonale </a:t>
            </a:r>
          </a:p>
          <a:p>
            <a:r>
              <a:rPr lang="de-DE">
                <a:solidFill>
                  <a:srgbClr val="0070C0"/>
                </a:solidFill>
              </a:rPr>
              <a:t>Hypertonie</a:t>
            </a:r>
          </a:p>
        </p:txBody>
      </p:sp>
      <p:grpSp>
        <p:nvGrpSpPr>
          <p:cNvPr id="5" name="Gruppieren 4">
            <a:extLst>
              <a:ext uri="{FF2B5EF4-FFF2-40B4-BE49-F238E27FC236}">
                <a16:creationId xmlns:a16="http://schemas.microsoft.com/office/drawing/2014/main" id="{18174B80-0E0A-45A2-A6E6-DB68BAD4EFBC}"/>
              </a:ext>
            </a:extLst>
          </p:cNvPr>
          <p:cNvGrpSpPr/>
          <p:nvPr/>
        </p:nvGrpSpPr>
        <p:grpSpPr>
          <a:xfrm>
            <a:off x="6574128" y="3520064"/>
            <a:ext cx="1073427" cy="1073427"/>
            <a:chOff x="6574128" y="3520064"/>
            <a:chExt cx="1073427" cy="1073427"/>
          </a:xfrm>
        </p:grpSpPr>
        <p:sp>
          <p:nvSpPr>
            <p:cNvPr id="147" name="Textfeld 146">
              <a:extLst>
                <a:ext uri="{FF2B5EF4-FFF2-40B4-BE49-F238E27FC236}">
                  <a16:creationId xmlns:a16="http://schemas.microsoft.com/office/drawing/2014/main" id="{191D05AB-82A4-47F2-8782-4D8AE70F657F}"/>
                </a:ext>
              </a:extLst>
            </p:cNvPr>
            <p:cNvSpPr txBox="1"/>
            <p:nvPr/>
          </p:nvSpPr>
          <p:spPr>
            <a:xfrm>
              <a:off x="6692144" y="3829372"/>
              <a:ext cx="853150" cy="461665"/>
            </a:xfrm>
            <a:prstGeom prst="rect">
              <a:avLst/>
            </a:prstGeom>
            <a:noFill/>
            <a:ln>
              <a:solidFill>
                <a:schemeClr val="bg1"/>
              </a:solidFill>
            </a:ln>
          </p:spPr>
          <p:txBody>
            <a:bodyPr wrap="square" rtlCol="0">
              <a:spAutoFit/>
            </a:bodyPr>
            <a:lstStyle/>
            <a:p>
              <a:r>
                <a:rPr lang="de-DE" sz="2400">
                  <a:solidFill>
                    <a:srgbClr val="FF0000"/>
                  </a:solidFill>
                </a:rPr>
                <a:t>VHF</a:t>
              </a:r>
            </a:p>
          </p:txBody>
        </p:sp>
        <p:grpSp>
          <p:nvGrpSpPr>
            <p:cNvPr id="206" name="Gruppieren 205">
              <a:extLst>
                <a:ext uri="{FF2B5EF4-FFF2-40B4-BE49-F238E27FC236}">
                  <a16:creationId xmlns:a16="http://schemas.microsoft.com/office/drawing/2014/main" id="{01C02A0D-1FC4-4F84-B105-8CBEAFB6CBA7}"/>
                </a:ext>
              </a:extLst>
            </p:cNvPr>
            <p:cNvGrpSpPr/>
            <p:nvPr/>
          </p:nvGrpSpPr>
          <p:grpSpPr>
            <a:xfrm>
              <a:off x="6574128" y="3520064"/>
              <a:ext cx="1073427" cy="1073427"/>
              <a:chOff x="3225313" y="2138480"/>
              <a:chExt cx="3714750" cy="3714750"/>
            </a:xfrm>
          </p:grpSpPr>
          <p:cxnSp>
            <p:nvCxnSpPr>
              <p:cNvPr id="198" name="Gerader Verbinder 197">
                <a:extLst>
                  <a:ext uri="{FF2B5EF4-FFF2-40B4-BE49-F238E27FC236}">
                    <a16:creationId xmlns:a16="http://schemas.microsoft.com/office/drawing/2014/main" id="{76DCB282-4D64-490F-9E62-BF830E96EDFA}"/>
                  </a:ext>
                </a:extLst>
              </p:cNvPr>
              <p:cNvCxnSpPr/>
              <p:nvPr/>
            </p:nvCxnSpPr>
            <p:spPr bwMode="auto">
              <a:xfrm>
                <a:off x="3225313" y="4790240"/>
                <a:ext cx="1062990" cy="106299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r Verbinder 198">
                <a:extLst>
                  <a:ext uri="{FF2B5EF4-FFF2-40B4-BE49-F238E27FC236}">
                    <a16:creationId xmlns:a16="http://schemas.microsoft.com/office/drawing/2014/main" id="{729433CB-8A49-43B5-90D1-84A8F5B069CC}"/>
                  </a:ext>
                </a:extLst>
              </p:cNvPr>
              <p:cNvCxnSpPr>
                <a:cxnSpLocks/>
              </p:cNvCxnSpPr>
              <p:nvPr/>
            </p:nvCxnSpPr>
            <p:spPr bwMode="auto">
              <a:xfrm flipH="1">
                <a:off x="3225313" y="3155750"/>
                <a:ext cx="11430" cy="163449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r Verbinder 199">
                <a:extLst>
                  <a:ext uri="{FF2B5EF4-FFF2-40B4-BE49-F238E27FC236}">
                    <a16:creationId xmlns:a16="http://schemas.microsoft.com/office/drawing/2014/main" id="{82E8ABD6-937D-4780-9258-62D896502605}"/>
                  </a:ext>
                </a:extLst>
              </p:cNvPr>
              <p:cNvCxnSpPr>
                <a:cxnSpLocks/>
              </p:cNvCxnSpPr>
              <p:nvPr/>
            </p:nvCxnSpPr>
            <p:spPr bwMode="auto">
              <a:xfrm flipH="1">
                <a:off x="3236743" y="2138480"/>
                <a:ext cx="1062990" cy="101727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r Verbinder 200">
                <a:extLst>
                  <a:ext uri="{FF2B5EF4-FFF2-40B4-BE49-F238E27FC236}">
                    <a16:creationId xmlns:a16="http://schemas.microsoft.com/office/drawing/2014/main" id="{9790D14E-4A94-4C1F-8E06-4FF187A6D725}"/>
                  </a:ext>
                </a:extLst>
              </p:cNvPr>
              <p:cNvCxnSpPr/>
              <p:nvPr/>
            </p:nvCxnSpPr>
            <p:spPr bwMode="auto">
              <a:xfrm>
                <a:off x="4299733" y="2138480"/>
                <a:ext cx="16002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r Verbinder 201">
                <a:extLst>
                  <a:ext uri="{FF2B5EF4-FFF2-40B4-BE49-F238E27FC236}">
                    <a16:creationId xmlns:a16="http://schemas.microsoft.com/office/drawing/2014/main" id="{8C57F523-501C-4016-8C24-1D27CB2EC7CB}"/>
                  </a:ext>
                </a:extLst>
              </p:cNvPr>
              <p:cNvCxnSpPr/>
              <p:nvPr/>
            </p:nvCxnSpPr>
            <p:spPr bwMode="auto">
              <a:xfrm>
                <a:off x="5899933" y="2138480"/>
                <a:ext cx="1017270" cy="109728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r Verbinder 202">
                <a:extLst>
                  <a:ext uri="{FF2B5EF4-FFF2-40B4-BE49-F238E27FC236}">
                    <a16:creationId xmlns:a16="http://schemas.microsoft.com/office/drawing/2014/main" id="{2236F76A-33C9-4FFD-BA04-CC051BB7070D}"/>
                  </a:ext>
                </a:extLst>
              </p:cNvPr>
              <p:cNvCxnSpPr/>
              <p:nvPr/>
            </p:nvCxnSpPr>
            <p:spPr bwMode="auto">
              <a:xfrm>
                <a:off x="6917203" y="3235760"/>
                <a:ext cx="22860" cy="152019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r Verbinder 203">
                <a:extLst>
                  <a:ext uri="{FF2B5EF4-FFF2-40B4-BE49-F238E27FC236}">
                    <a16:creationId xmlns:a16="http://schemas.microsoft.com/office/drawing/2014/main" id="{119D528F-B403-4E06-AE0B-786E6DCFF22E}"/>
                  </a:ext>
                </a:extLst>
              </p:cNvPr>
              <p:cNvCxnSpPr/>
              <p:nvPr/>
            </p:nvCxnSpPr>
            <p:spPr bwMode="auto">
              <a:xfrm flipH="1">
                <a:off x="5842783" y="4755950"/>
                <a:ext cx="1097280" cy="108585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r Verbinder 204">
                <a:extLst>
                  <a:ext uri="{FF2B5EF4-FFF2-40B4-BE49-F238E27FC236}">
                    <a16:creationId xmlns:a16="http://schemas.microsoft.com/office/drawing/2014/main" id="{CA2DA99D-0B5D-4CD0-BDEA-D6768C4812FE}"/>
                  </a:ext>
                </a:extLst>
              </p:cNvPr>
              <p:cNvCxnSpPr/>
              <p:nvPr/>
            </p:nvCxnSpPr>
            <p:spPr bwMode="auto">
              <a:xfrm flipH="1">
                <a:off x="4288303" y="5841800"/>
                <a:ext cx="1554480" cy="1143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91" name="Gruppieren 290">
            <a:extLst>
              <a:ext uri="{FF2B5EF4-FFF2-40B4-BE49-F238E27FC236}">
                <a16:creationId xmlns:a16="http://schemas.microsoft.com/office/drawing/2014/main" id="{DD3A7BC0-8027-4F69-A65E-F0019561D93A}"/>
              </a:ext>
            </a:extLst>
          </p:cNvPr>
          <p:cNvGrpSpPr/>
          <p:nvPr/>
        </p:nvGrpSpPr>
        <p:grpSpPr>
          <a:xfrm>
            <a:off x="5784827" y="5337071"/>
            <a:ext cx="1073427" cy="1073427"/>
            <a:chOff x="3225313" y="2138480"/>
            <a:chExt cx="3714750" cy="3714750"/>
          </a:xfrm>
        </p:grpSpPr>
        <p:cxnSp>
          <p:nvCxnSpPr>
            <p:cNvPr id="292" name="Gerader Verbinder 291">
              <a:extLst>
                <a:ext uri="{FF2B5EF4-FFF2-40B4-BE49-F238E27FC236}">
                  <a16:creationId xmlns:a16="http://schemas.microsoft.com/office/drawing/2014/main" id="{274803A8-7D22-46DE-9397-360DBACDA1DE}"/>
                </a:ext>
              </a:extLst>
            </p:cNvPr>
            <p:cNvCxnSpPr/>
            <p:nvPr/>
          </p:nvCxnSpPr>
          <p:spPr bwMode="auto">
            <a:xfrm>
              <a:off x="3225313" y="4790240"/>
              <a:ext cx="1062990" cy="10629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3" name="Gerader Verbinder 292">
              <a:extLst>
                <a:ext uri="{FF2B5EF4-FFF2-40B4-BE49-F238E27FC236}">
                  <a16:creationId xmlns:a16="http://schemas.microsoft.com/office/drawing/2014/main" id="{04C82CC1-9377-4AC5-9B85-45B64980F4F1}"/>
                </a:ext>
              </a:extLst>
            </p:cNvPr>
            <p:cNvCxnSpPr>
              <a:cxnSpLocks/>
            </p:cNvCxnSpPr>
            <p:nvPr/>
          </p:nvCxnSpPr>
          <p:spPr bwMode="auto">
            <a:xfrm flipH="1">
              <a:off x="3225313" y="3155750"/>
              <a:ext cx="11430" cy="16344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4" name="Gerader Verbinder 293">
              <a:extLst>
                <a:ext uri="{FF2B5EF4-FFF2-40B4-BE49-F238E27FC236}">
                  <a16:creationId xmlns:a16="http://schemas.microsoft.com/office/drawing/2014/main" id="{8CA5C07E-AAF9-4B72-83DD-F6B3EF6E8914}"/>
                </a:ext>
              </a:extLst>
            </p:cNvPr>
            <p:cNvCxnSpPr>
              <a:cxnSpLocks/>
            </p:cNvCxnSpPr>
            <p:nvPr/>
          </p:nvCxnSpPr>
          <p:spPr bwMode="auto">
            <a:xfrm flipH="1">
              <a:off x="3236743" y="2138480"/>
              <a:ext cx="1062990" cy="101727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5" name="Gerader Verbinder 294">
              <a:extLst>
                <a:ext uri="{FF2B5EF4-FFF2-40B4-BE49-F238E27FC236}">
                  <a16:creationId xmlns:a16="http://schemas.microsoft.com/office/drawing/2014/main" id="{AE95DBB6-7B6B-4D85-BC19-D4529FF955FD}"/>
                </a:ext>
              </a:extLst>
            </p:cNvPr>
            <p:cNvCxnSpPr/>
            <p:nvPr/>
          </p:nvCxnSpPr>
          <p:spPr bwMode="auto">
            <a:xfrm>
              <a:off x="4299733" y="2138480"/>
              <a:ext cx="1600200" cy="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6" name="Gerader Verbinder 295">
              <a:extLst>
                <a:ext uri="{FF2B5EF4-FFF2-40B4-BE49-F238E27FC236}">
                  <a16:creationId xmlns:a16="http://schemas.microsoft.com/office/drawing/2014/main" id="{A6251177-BB28-45E4-9AFF-9970786E0810}"/>
                </a:ext>
              </a:extLst>
            </p:cNvPr>
            <p:cNvCxnSpPr/>
            <p:nvPr/>
          </p:nvCxnSpPr>
          <p:spPr bwMode="auto">
            <a:xfrm>
              <a:off x="5899933" y="2138480"/>
              <a:ext cx="1017270" cy="109728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 name="Gerader Verbinder 296">
              <a:extLst>
                <a:ext uri="{FF2B5EF4-FFF2-40B4-BE49-F238E27FC236}">
                  <a16:creationId xmlns:a16="http://schemas.microsoft.com/office/drawing/2014/main" id="{56224BD7-C4A0-401A-81BF-D1F7DBE71C40}"/>
                </a:ext>
              </a:extLst>
            </p:cNvPr>
            <p:cNvCxnSpPr/>
            <p:nvPr/>
          </p:nvCxnSpPr>
          <p:spPr bwMode="auto">
            <a:xfrm>
              <a:off x="6917203" y="3235760"/>
              <a:ext cx="22860" cy="15201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 name="Gerader Verbinder 297">
              <a:extLst>
                <a:ext uri="{FF2B5EF4-FFF2-40B4-BE49-F238E27FC236}">
                  <a16:creationId xmlns:a16="http://schemas.microsoft.com/office/drawing/2014/main" id="{0894A02B-BEE1-4464-9ED6-54655F5F1412}"/>
                </a:ext>
              </a:extLst>
            </p:cNvPr>
            <p:cNvCxnSpPr/>
            <p:nvPr/>
          </p:nvCxnSpPr>
          <p:spPr bwMode="auto">
            <a:xfrm flipH="1">
              <a:off x="5842783" y="4755950"/>
              <a:ext cx="1097280" cy="108585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 name="Gerader Verbinder 298">
              <a:extLst>
                <a:ext uri="{FF2B5EF4-FFF2-40B4-BE49-F238E27FC236}">
                  <a16:creationId xmlns:a16="http://schemas.microsoft.com/office/drawing/2014/main" id="{D2637C2C-1061-4406-A97B-645D04E53EE3}"/>
                </a:ext>
              </a:extLst>
            </p:cNvPr>
            <p:cNvCxnSpPr/>
            <p:nvPr/>
          </p:nvCxnSpPr>
          <p:spPr bwMode="auto">
            <a:xfrm flipH="1">
              <a:off x="4288303" y="5841800"/>
              <a:ext cx="1554480" cy="1143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3" name="Gruppieren 112">
            <a:extLst>
              <a:ext uri="{FF2B5EF4-FFF2-40B4-BE49-F238E27FC236}">
                <a16:creationId xmlns:a16="http://schemas.microsoft.com/office/drawing/2014/main" id="{1A361AFC-3FA9-4721-9108-EB796DB5DD6B}"/>
              </a:ext>
            </a:extLst>
          </p:cNvPr>
          <p:cNvGrpSpPr/>
          <p:nvPr/>
        </p:nvGrpSpPr>
        <p:grpSpPr>
          <a:xfrm>
            <a:off x="7343191" y="5352691"/>
            <a:ext cx="1073427" cy="1073427"/>
            <a:chOff x="3225313" y="2138480"/>
            <a:chExt cx="3714750" cy="3714750"/>
          </a:xfrm>
        </p:grpSpPr>
        <p:cxnSp>
          <p:nvCxnSpPr>
            <p:cNvPr id="116" name="Gerader Verbinder 115">
              <a:extLst>
                <a:ext uri="{FF2B5EF4-FFF2-40B4-BE49-F238E27FC236}">
                  <a16:creationId xmlns:a16="http://schemas.microsoft.com/office/drawing/2014/main" id="{3ECC6477-E464-4774-85DB-C3E3DC1F8F7D}"/>
                </a:ext>
              </a:extLst>
            </p:cNvPr>
            <p:cNvCxnSpPr/>
            <p:nvPr/>
          </p:nvCxnSpPr>
          <p:spPr bwMode="auto">
            <a:xfrm>
              <a:off x="3225313" y="4790240"/>
              <a:ext cx="1062990" cy="10629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r Verbinder 116">
              <a:extLst>
                <a:ext uri="{FF2B5EF4-FFF2-40B4-BE49-F238E27FC236}">
                  <a16:creationId xmlns:a16="http://schemas.microsoft.com/office/drawing/2014/main" id="{A7A5EA9F-0298-4F16-BEF7-75709286F808}"/>
                </a:ext>
              </a:extLst>
            </p:cNvPr>
            <p:cNvCxnSpPr>
              <a:cxnSpLocks/>
            </p:cNvCxnSpPr>
            <p:nvPr/>
          </p:nvCxnSpPr>
          <p:spPr bwMode="auto">
            <a:xfrm flipH="1">
              <a:off x="3225313" y="3155750"/>
              <a:ext cx="11430" cy="16344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r Verbinder 117">
              <a:extLst>
                <a:ext uri="{FF2B5EF4-FFF2-40B4-BE49-F238E27FC236}">
                  <a16:creationId xmlns:a16="http://schemas.microsoft.com/office/drawing/2014/main" id="{0105E27C-B8F5-462B-B16A-87A8E099017C}"/>
                </a:ext>
              </a:extLst>
            </p:cNvPr>
            <p:cNvCxnSpPr>
              <a:cxnSpLocks/>
            </p:cNvCxnSpPr>
            <p:nvPr/>
          </p:nvCxnSpPr>
          <p:spPr bwMode="auto">
            <a:xfrm flipH="1">
              <a:off x="3236743" y="2138480"/>
              <a:ext cx="1062990" cy="101727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r Verbinder 118">
              <a:extLst>
                <a:ext uri="{FF2B5EF4-FFF2-40B4-BE49-F238E27FC236}">
                  <a16:creationId xmlns:a16="http://schemas.microsoft.com/office/drawing/2014/main" id="{FA6B599F-659C-4A09-9B89-026825393308}"/>
                </a:ext>
              </a:extLst>
            </p:cNvPr>
            <p:cNvCxnSpPr/>
            <p:nvPr/>
          </p:nvCxnSpPr>
          <p:spPr bwMode="auto">
            <a:xfrm>
              <a:off x="4299733" y="2138480"/>
              <a:ext cx="1600200" cy="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r Verbinder 119">
              <a:extLst>
                <a:ext uri="{FF2B5EF4-FFF2-40B4-BE49-F238E27FC236}">
                  <a16:creationId xmlns:a16="http://schemas.microsoft.com/office/drawing/2014/main" id="{3F19DB22-E627-43B9-832F-04BC6C66C001}"/>
                </a:ext>
              </a:extLst>
            </p:cNvPr>
            <p:cNvCxnSpPr/>
            <p:nvPr/>
          </p:nvCxnSpPr>
          <p:spPr bwMode="auto">
            <a:xfrm>
              <a:off x="5899933" y="2138480"/>
              <a:ext cx="1017270" cy="109728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r Verbinder 120">
              <a:extLst>
                <a:ext uri="{FF2B5EF4-FFF2-40B4-BE49-F238E27FC236}">
                  <a16:creationId xmlns:a16="http://schemas.microsoft.com/office/drawing/2014/main" id="{707186BE-C6B6-445B-BF37-516B4DFC9924}"/>
                </a:ext>
              </a:extLst>
            </p:cNvPr>
            <p:cNvCxnSpPr/>
            <p:nvPr/>
          </p:nvCxnSpPr>
          <p:spPr bwMode="auto">
            <a:xfrm>
              <a:off x="6917203" y="3235760"/>
              <a:ext cx="22860" cy="15201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r Verbinder 121">
              <a:extLst>
                <a:ext uri="{FF2B5EF4-FFF2-40B4-BE49-F238E27FC236}">
                  <a16:creationId xmlns:a16="http://schemas.microsoft.com/office/drawing/2014/main" id="{235F2916-DB41-4FAF-B28F-27990A11DE0E}"/>
                </a:ext>
              </a:extLst>
            </p:cNvPr>
            <p:cNvCxnSpPr/>
            <p:nvPr/>
          </p:nvCxnSpPr>
          <p:spPr bwMode="auto">
            <a:xfrm flipH="1">
              <a:off x="5842783" y="4755950"/>
              <a:ext cx="1097280" cy="108585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r Verbinder 122">
              <a:extLst>
                <a:ext uri="{FF2B5EF4-FFF2-40B4-BE49-F238E27FC236}">
                  <a16:creationId xmlns:a16="http://schemas.microsoft.com/office/drawing/2014/main" id="{6E8F088B-E6AF-4BE5-A942-5779D19DDA25}"/>
                </a:ext>
              </a:extLst>
            </p:cNvPr>
            <p:cNvCxnSpPr/>
            <p:nvPr/>
          </p:nvCxnSpPr>
          <p:spPr bwMode="auto">
            <a:xfrm flipH="1">
              <a:off x="4288303" y="5841800"/>
              <a:ext cx="1554480" cy="1143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4" name="Gruppieren 133">
            <a:extLst>
              <a:ext uri="{FF2B5EF4-FFF2-40B4-BE49-F238E27FC236}">
                <a16:creationId xmlns:a16="http://schemas.microsoft.com/office/drawing/2014/main" id="{E4951BED-1497-4453-969D-BA108B0B19F3}"/>
              </a:ext>
            </a:extLst>
          </p:cNvPr>
          <p:cNvGrpSpPr/>
          <p:nvPr/>
        </p:nvGrpSpPr>
        <p:grpSpPr>
          <a:xfrm>
            <a:off x="8408693" y="2762270"/>
            <a:ext cx="1073427" cy="1073427"/>
            <a:chOff x="3225313" y="2138480"/>
            <a:chExt cx="3714750" cy="3714750"/>
          </a:xfrm>
        </p:grpSpPr>
        <p:cxnSp>
          <p:nvCxnSpPr>
            <p:cNvPr id="137" name="Gerader Verbinder 136">
              <a:extLst>
                <a:ext uri="{FF2B5EF4-FFF2-40B4-BE49-F238E27FC236}">
                  <a16:creationId xmlns:a16="http://schemas.microsoft.com/office/drawing/2014/main" id="{8375A709-EA09-4487-9808-1E865BF2B225}"/>
                </a:ext>
              </a:extLst>
            </p:cNvPr>
            <p:cNvCxnSpPr/>
            <p:nvPr/>
          </p:nvCxnSpPr>
          <p:spPr bwMode="auto">
            <a:xfrm>
              <a:off x="3225313" y="4790240"/>
              <a:ext cx="1062990" cy="10629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r Verbinder 137">
              <a:extLst>
                <a:ext uri="{FF2B5EF4-FFF2-40B4-BE49-F238E27FC236}">
                  <a16:creationId xmlns:a16="http://schemas.microsoft.com/office/drawing/2014/main" id="{93C9C068-5299-4A69-9428-BC340E9CE096}"/>
                </a:ext>
              </a:extLst>
            </p:cNvPr>
            <p:cNvCxnSpPr>
              <a:cxnSpLocks/>
            </p:cNvCxnSpPr>
            <p:nvPr/>
          </p:nvCxnSpPr>
          <p:spPr bwMode="auto">
            <a:xfrm flipH="1">
              <a:off x="3225313" y="3155750"/>
              <a:ext cx="11430" cy="16344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r Verbinder 138">
              <a:extLst>
                <a:ext uri="{FF2B5EF4-FFF2-40B4-BE49-F238E27FC236}">
                  <a16:creationId xmlns:a16="http://schemas.microsoft.com/office/drawing/2014/main" id="{171E65A3-2C0F-4D73-B5CB-48263DF6ABFC}"/>
                </a:ext>
              </a:extLst>
            </p:cNvPr>
            <p:cNvCxnSpPr>
              <a:cxnSpLocks/>
            </p:cNvCxnSpPr>
            <p:nvPr/>
          </p:nvCxnSpPr>
          <p:spPr bwMode="auto">
            <a:xfrm flipH="1">
              <a:off x="3236743" y="2138480"/>
              <a:ext cx="1062990" cy="101727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r Verbinder 139">
              <a:extLst>
                <a:ext uri="{FF2B5EF4-FFF2-40B4-BE49-F238E27FC236}">
                  <a16:creationId xmlns:a16="http://schemas.microsoft.com/office/drawing/2014/main" id="{CA01BA16-40DE-46D9-8CCE-297BF7349BE4}"/>
                </a:ext>
              </a:extLst>
            </p:cNvPr>
            <p:cNvCxnSpPr/>
            <p:nvPr/>
          </p:nvCxnSpPr>
          <p:spPr bwMode="auto">
            <a:xfrm>
              <a:off x="4299733" y="2138480"/>
              <a:ext cx="1600200" cy="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r Verbinder 140">
              <a:extLst>
                <a:ext uri="{FF2B5EF4-FFF2-40B4-BE49-F238E27FC236}">
                  <a16:creationId xmlns:a16="http://schemas.microsoft.com/office/drawing/2014/main" id="{E6F8B795-3C48-418F-A0F7-CF51EC31C9E5}"/>
                </a:ext>
              </a:extLst>
            </p:cNvPr>
            <p:cNvCxnSpPr/>
            <p:nvPr/>
          </p:nvCxnSpPr>
          <p:spPr bwMode="auto">
            <a:xfrm>
              <a:off x="5899933" y="2138480"/>
              <a:ext cx="1017270" cy="109728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r Verbinder 141">
              <a:extLst>
                <a:ext uri="{FF2B5EF4-FFF2-40B4-BE49-F238E27FC236}">
                  <a16:creationId xmlns:a16="http://schemas.microsoft.com/office/drawing/2014/main" id="{3550A582-DA26-4AFC-85AD-8333E10255A5}"/>
                </a:ext>
              </a:extLst>
            </p:cNvPr>
            <p:cNvCxnSpPr/>
            <p:nvPr/>
          </p:nvCxnSpPr>
          <p:spPr bwMode="auto">
            <a:xfrm>
              <a:off x="6917203" y="3235760"/>
              <a:ext cx="22860" cy="15201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r Verbinder 142">
              <a:extLst>
                <a:ext uri="{FF2B5EF4-FFF2-40B4-BE49-F238E27FC236}">
                  <a16:creationId xmlns:a16="http://schemas.microsoft.com/office/drawing/2014/main" id="{50586588-BF91-4025-817B-D59D6023B207}"/>
                </a:ext>
              </a:extLst>
            </p:cNvPr>
            <p:cNvCxnSpPr/>
            <p:nvPr/>
          </p:nvCxnSpPr>
          <p:spPr bwMode="auto">
            <a:xfrm flipH="1">
              <a:off x="5842783" y="4755950"/>
              <a:ext cx="1097280" cy="108585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r Verbinder 144">
              <a:extLst>
                <a:ext uri="{FF2B5EF4-FFF2-40B4-BE49-F238E27FC236}">
                  <a16:creationId xmlns:a16="http://schemas.microsoft.com/office/drawing/2014/main" id="{012D92DC-E256-4A9C-B3EF-899A92B1A9CF}"/>
                </a:ext>
              </a:extLst>
            </p:cNvPr>
            <p:cNvCxnSpPr/>
            <p:nvPr/>
          </p:nvCxnSpPr>
          <p:spPr bwMode="auto">
            <a:xfrm flipH="1">
              <a:off x="4288303" y="5841800"/>
              <a:ext cx="1554480" cy="1143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9" name="Gruppieren 148">
            <a:extLst>
              <a:ext uri="{FF2B5EF4-FFF2-40B4-BE49-F238E27FC236}">
                <a16:creationId xmlns:a16="http://schemas.microsoft.com/office/drawing/2014/main" id="{A29AB596-17A9-4624-BC5C-5CF3D9EEC686}"/>
              </a:ext>
            </a:extLst>
          </p:cNvPr>
          <p:cNvGrpSpPr/>
          <p:nvPr/>
        </p:nvGrpSpPr>
        <p:grpSpPr>
          <a:xfrm>
            <a:off x="8436587" y="4263644"/>
            <a:ext cx="1073427" cy="1073427"/>
            <a:chOff x="3225313" y="2138480"/>
            <a:chExt cx="3714750" cy="3714750"/>
          </a:xfrm>
        </p:grpSpPr>
        <p:cxnSp>
          <p:nvCxnSpPr>
            <p:cNvPr id="152" name="Gerader Verbinder 151">
              <a:extLst>
                <a:ext uri="{FF2B5EF4-FFF2-40B4-BE49-F238E27FC236}">
                  <a16:creationId xmlns:a16="http://schemas.microsoft.com/office/drawing/2014/main" id="{B0E98036-BFD8-42EE-8675-B044554EA8EF}"/>
                </a:ext>
              </a:extLst>
            </p:cNvPr>
            <p:cNvCxnSpPr/>
            <p:nvPr/>
          </p:nvCxnSpPr>
          <p:spPr bwMode="auto">
            <a:xfrm>
              <a:off x="3225313" y="4790240"/>
              <a:ext cx="1062990" cy="10629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r Verbinder 152">
              <a:extLst>
                <a:ext uri="{FF2B5EF4-FFF2-40B4-BE49-F238E27FC236}">
                  <a16:creationId xmlns:a16="http://schemas.microsoft.com/office/drawing/2014/main" id="{B5442F9A-075E-4831-8C31-F50E6D207B33}"/>
                </a:ext>
              </a:extLst>
            </p:cNvPr>
            <p:cNvCxnSpPr>
              <a:cxnSpLocks/>
            </p:cNvCxnSpPr>
            <p:nvPr/>
          </p:nvCxnSpPr>
          <p:spPr bwMode="auto">
            <a:xfrm flipH="1">
              <a:off x="3225313" y="3155750"/>
              <a:ext cx="11430" cy="16344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r Verbinder 153">
              <a:extLst>
                <a:ext uri="{FF2B5EF4-FFF2-40B4-BE49-F238E27FC236}">
                  <a16:creationId xmlns:a16="http://schemas.microsoft.com/office/drawing/2014/main" id="{1DE56E88-6FD4-4922-8A33-1BB8043F5396}"/>
                </a:ext>
              </a:extLst>
            </p:cNvPr>
            <p:cNvCxnSpPr>
              <a:cxnSpLocks/>
            </p:cNvCxnSpPr>
            <p:nvPr/>
          </p:nvCxnSpPr>
          <p:spPr bwMode="auto">
            <a:xfrm flipH="1">
              <a:off x="3236743" y="2138480"/>
              <a:ext cx="1062990" cy="101727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r Verbinder 154">
              <a:extLst>
                <a:ext uri="{FF2B5EF4-FFF2-40B4-BE49-F238E27FC236}">
                  <a16:creationId xmlns:a16="http://schemas.microsoft.com/office/drawing/2014/main" id="{DFFA7363-CE62-45B6-8403-6475FB50BD25}"/>
                </a:ext>
              </a:extLst>
            </p:cNvPr>
            <p:cNvCxnSpPr/>
            <p:nvPr/>
          </p:nvCxnSpPr>
          <p:spPr bwMode="auto">
            <a:xfrm>
              <a:off x="4299733" y="2138480"/>
              <a:ext cx="1600200" cy="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r Verbinder 155">
              <a:extLst>
                <a:ext uri="{FF2B5EF4-FFF2-40B4-BE49-F238E27FC236}">
                  <a16:creationId xmlns:a16="http://schemas.microsoft.com/office/drawing/2014/main" id="{67C37963-4139-4036-A24D-D11A928C5BB8}"/>
                </a:ext>
              </a:extLst>
            </p:cNvPr>
            <p:cNvCxnSpPr/>
            <p:nvPr/>
          </p:nvCxnSpPr>
          <p:spPr bwMode="auto">
            <a:xfrm>
              <a:off x="5899933" y="2138480"/>
              <a:ext cx="1017270" cy="109728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r Verbinder 156">
              <a:extLst>
                <a:ext uri="{FF2B5EF4-FFF2-40B4-BE49-F238E27FC236}">
                  <a16:creationId xmlns:a16="http://schemas.microsoft.com/office/drawing/2014/main" id="{99EA40AB-4C46-4A9D-AC0C-F500BD3F57D4}"/>
                </a:ext>
              </a:extLst>
            </p:cNvPr>
            <p:cNvCxnSpPr/>
            <p:nvPr/>
          </p:nvCxnSpPr>
          <p:spPr bwMode="auto">
            <a:xfrm>
              <a:off x="6917203" y="3235760"/>
              <a:ext cx="22860" cy="15201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r Verbinder 157">
              <a:extLst>
                <a:ext uri="{FF2B5EF4-FFF2-40B4-BE49-F238E27FC236}">
                  <a16:creationId xmlns:a16="http://schemas.microsoft.com/office/drawing/2014/main" id="{C1890958-F52B-484C-8AB4-10E303A15712}"/>
                </a:ext>
              </a:extLst>
            </p:cNvPr>
            <p:cNvCxnSpPr/>
            <p:nvPr/>
          </p:nvCxnSpPr>
          <p:spPr bwMode="auto">
            <a:xfrm flipH="1">
              <a:off x="5842783" y="4755950"/>
              <a:ext cx="1097280" cy="108585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r Verbinder 158">
              <a:extLst>
                <a:ext uri="{FF2B5EF4-FFF2-40B4-BE49-F238E27FC236}">
                  <a16:creationId xmlns:a16="http://schemas.microsoft.com/office/drawing/2014/main" id="{30F38232-558A-4872-A1F6-5EF8F384130C}"/>
                </a:ext>
              </a:extLst>
            </p:cNvPr>
            <p:cNvCxnSpPr/>
            <p:nvPr/>
          </p:nvCxnSpPr>
          <p:spPr bwMode="auto">
            <a:xfrm flipH="1">
              <a:off x="4288303" y="5841800"/>
              <a:ext cx="1554480" cy="1143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1" name="Gruppieren 160">
            <a:extLst>
              <a:ext uri="{FF2B5EF4-FFF2-40B4-BE49-F238E27FC236}">
                <a16:creationId xmlns:a16="http://schemas.microsoft.com/office/drawing/2014/main" id="{E858CD23-C9F1-4D8F-8A9D-822ED739FFC5}"/>
              </a:ext>
            </a:extLst>
          </p:cNvPr>
          <p:cNvGrpSpPr/>
          <p:nvPr/>
        </p:nvGrpSpPr>
        <p:grpSpPr>
          <a:xfrm>
            <a:off x="7393717" y="1703525"/>
            <a:ext cx="1073427" cy="1073427"/>
            <a:chOff x="3225313" y="2138480"/>
            <a:chExt cx="3714750" cy="3714750"/>
          </a:xfrm>
        </p:grpSpPr>
        <p:cxnSp>
          <p:nvCxnSpPr>
            <p:cNvPr id="164" name="Gerader Verbinder 163">
              <a:extLst>
                <a:ext uri="{FF2B5EF4-FFF2-40B4-BE49-F238E27FC236}">
                  <a16:creationId xmlns:a16="http://schemas.microsoft.com/office/drawing/2014/main" id="{066CD710-84EC-4A32-B3FF-A2FDFA6D9ABF}"/>
                </a:ext>
              </a:extLst>
            </p:cNvPr>
            <p:cNvCxnSpPr/>
            <p:nvPr/>
          </p:nvCxnSpPr>
          <p:spPr bwMode="auto">
            <a:xfrm>
              <a:off x="3225313" y="4790240"/>
              <a:ext cx="1062990" cy="10629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r Verbinder 164">
              <a:extLst>
                <a:ext uri="{FF2B5EF4-FFF2-40B4-BE49-F238E27FC236}">
                  <a16:creationId xmlns:a16="http://schemas.microsoft.com/office/drawing/2014/main" id="{D6CD8A46-1EEA-485A-9D2B-034EF6FCB7AF}"/>
                </a:ext>
              </a:extLst>
            </p:cNvPr>
            <p:cNvCxnSpPr>
              <a:cxnSpLocks/>
            </p:cNvCxnSpPr>
            <p:nvPr/>
          </p:nvCxnSpPr>
          <p:spPr bwMode="auto">
            <a:xfrm flipH="1">
              <a:off x="3225313" y="3155750"/>
              <a:ext cx="11430" cy="16344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r Verbinder 165">
              <a:extLst>
                <a:ext uri="{FF2B5EF4-FFF2-40B4-BE49-F238E27FC236}">
                  <a16:creationId xmlns:a16="http://schemas.microsoft.com/office/drawing/2014/main" id="{1CA474C1-826A-4C67-8CC0-EC6663D78874}"/>
                </a:ext>
              </a:extLst>
            </p:cNvPr>
            <p:cNvCxnSpPr>
              <a:cxnSpLocks/>
            </p:cNvCxnSpPr>
            <p:nvPr/>
          </p:nvCxnSpPr>
          <p:spPr bwMode="auto">
            <a:xfrm flipH="1">
              <a:off x="3236743" y="2138480"/>
              <a:ext cx="1062990" cy="101727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r Verbinder 167">
              <a:extLst>
                <a:ext uri="{FF2B5EF4-FFF2-40B4-BE49-F238E27FC236}">
                  <a16:creationId xmlns:a16="http://schemas.microsoft.com/office/drawing/2014/main" id="{CD11CC24-13C9-495A-BAB3-6FB32C11BFEC}"/>
                </a:ext>
              </a:extLst>
            </p:cNvPr>
            <p:cNvCxnSpPr/>
            <p:nvPr/>
          </p:nvCxnSpPr>
          <p:spPr bwMode="auto">
            <a:xfrm>
              <a:off x="4299733" y="2138480"/>
              <a:ext cx="1600200" cy="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r Verbinder 169">
              <a:extLst>
                <a:ext uri="{FF2B5EF4-FFF2-40B4-BE49-F238E27FC236}">
                  <a16:creationId xmlns:a16="http://schemas.microsoft.com/office/drawing/2014/main" id="{7DEB3B8B-FBFE-457D-A74E-69A7B6EBE1BE}"/>
                </a:ext>
              </a:extLst>
            </p:cNvPr>
            <p:cNvCxnSpPr/>
            <p:nvPr/>
          </p:nvCxnSpPr>
          <p:spPr bwMode="auto">
            <a:xfrm>
              <a:off x="5899933" y="2138480"/>
              <a:ext cx="1017270" cy="109728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r Verbinder 171">
              <a:extLst>
                <a:ext uri="{FF2B5EF4-FFF2-40B4-BE49-F238E27FC236}">
                  <a16:creationId xmlns:a16="http://schemas.microsoft.com/office/drawing/2014/main" id="{33299619-823F-420E-A3A9-F5E4903719E3}"/>
                </a:ext>
              </a:extLst>
            </p:cNvPr>
            <p:cNvCxnSpPr/>
            <p:nvPr/>
          </p:nvCxnSpPr>
          <p:spPr bwMode="auto">
            <a:xfrm>
              <a:off x="6917203" y="3235760"/>
              <a:ext cx="22860" cy="15201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r Verbinder 173">
              <a:extLst>
                <a:ext uri="{FF2B5EF4-FFF2-40B4-BE49-F238E27FC236}">
                  <a16:creationId xmlns:a16="http://schemas.microsoft.com/office/drawing/2014/main" id="{F59D9AE5-B9FC-4B81-93FE-F012C41241CD}"/>
                </a:ext>
              </a:extLst>
            </p:cNvPr>
            <p:cNvCxnSpPr/>
            <p:nvPr/>
          </p:nvCxnSpPr>
          <p:spPr bwMode="auto">
            <a:xfrm flipH="1">
              <a:off x="5842783" y="4755950"/>
              <a:ext cx="1097280" cy="108585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r Verbinder 175">
              <a:extLst>
                <a:ext uri="{FF2B5EF4-FFF2-40B4-BE49-F238E27FC236}">
                  <a16:creationId xmlns:a16="http://schemas.microsoft.com/office/drawing/2014/main" id="{145ED9C0-699C-4FE7-A5AC-D7A7C8109E8B}"/>
                </a:ext>
              </a:extLst>
            </p:cNvPr>
            <p:cNvCxnSpPr/>
            <p:nvPr/>
          </p:nvCxnSpPr>
          <p:spPr bwMode="auto">
            <a:xfrm flipH="1">
              <a:off x="4288303" y="5841800"/>
              <a:ext cx="1554480" cy="1143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0" name="Gruppieren 179">
            <a:extLst>
              <a:ext uri="{FF2B5EF4-FFF2-40B4-BE49-F238E27FC236}">
                <a16:creationId xmlns:a16="http://schemas.microsoft.com/office/drawing/2014/main" id="{207D6FF6-FE35-435E-9B8E-742E3628BE9C}"/>
              </a:ext>
            </a:extLst>
          </p:cNvPr>
          <p:cNvGrpSpPr/>
          <p:nvPr/>
        </p:nvGrpSpPr>
        <p:grpSpPr>
          <a:xfrm>
            <a:off x="5784827" y="1623540"/>
            <a:ext cx="1073427" cy="1073427"/>
            <a:chOff x="3225313" y="2138480"/>
            <a:chExt cx="3714750" cy="3714750"/>
          </a:xfrm>
        </p:grpSpPr>
        <p:cxnSp>
          <p:nvCxnSpPr>
            <p:cNvPr id="184" name="Gerader Verbinder 183">
              <a:extLst>
                <a:ext uri="{FF2B5EF4-FFF2-40B4-BE49-F238E27FC236}">
                  <a16:creationId xmlns:a16="http://schemas.microsoft.com/office/drawing/2014/main" id="{FFADAD47-A391-41CB-B3F0-21B075665985}"/>
                </a:ext>
              </a:extLst>
            </p:cNvPr>
            <p:cNvCxnSpPr/>
            <p:nvPr/>
          </p:nvCxnSpPr>
          <p:spPr bwMode="auto">
            <a:xfrm>
              <a:off x="3225313" y="4790240"/>
              <a:ext cx="1062990" cy="10629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r Verbinder 184">
              <a:extLst>
                <a:ext uri="{FF2B5EF4-FFF2-40B4-BE49-F238E27FC236}">
                  <a16:creationId xmlns:a16="http://schemas.microsoft.com/office/drawing/2014/main" id="{2F49AF55-21FB-4B00-8B34-A27FC2909CD5}"/>
                </a:ext>
              </a:extLst>
            </p:cNvPr>
            <p:cNvCxnSpPr>
              <a:cxnSpLocks/>
            </p:cNvCxnSpPr>
            <p:nvPr/>
          </p:nvCxnSpPr>
          <p:spPr bwMode="auto">
            <a:xfrm flipH="1">
              <a:off x="3225313" y="3155750"/>
              <a:ext cx="11430" cy="16344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r Verbinder 185">
              <a:extLst>
                <a:ext uri="{FF2B5EF4-FFF2-40B4-BE49-F238E27FC236}">
                  <a16:creationId xmlns:a16="http://schemas.microsoft.com/office/drawing/2014/main" id="{8541EDBD-59F0-486A-8B2D-B66C0C13F9E0}"/>
                </a:ext>
              </a:extLst>
            </p:cNvPr>
            <p:cNvCxnSpPr>
              <a:cxnSpLocks/>
            </p:cNvCxnSpPr>
            <p:nvPr/>
          </p:nvCxnSpPr>
          <p:spPr bwMode="auto">
            <a:xfrm flipH="1">
              <a:off x="3236743" y="2138480"/>
              <a:ext cx="1062990" cy="101727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r Verbinder 186">
              <a:extLst>
                <a:ext uri="{FF2B5EF4-FFF2-40B4-BE49-F238E27FC236}">
                  <a16:creationId xmlns:a16="http://schemas.microsoft.com/office/drawing/2014/main" id="{868A38F6-02EA-4FEF-9472-FAF8DBF3CAAA}"/>
                </a:ext>
              </a:extLst>
            </p:cNvPr>
            <p:cNvCxnSpPr/>
            <p:nvPr/>
          </p:nvCxnSpPr>
          <p:spPr bwMode="auto">
            <a:xfrm>
              <a:off x="4299733" y="2138480"/>
              <a:ext cx="1600200" cy="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r Verbinder 187">
              <a:extLst>
                <a:ext uri="{FF2B5EF4-FFF2-40B4-BE49-F238E27FC236}">
                  <a16:creationId xmlns:a16="http://schemas.microsoft.com/office/drawing/2014/main" id="{1B6C1BD4-34E0-4E16-B075-67DC5DD8D121}"/>
                </a:ext>
              </a:extLst>
            </p:cNvPr>
            <p:cNvCxnSpPr/>
            <p:nvPr/>
          </p:nvCxnSpPr>
          <p:spPr bwMode="auto">
            <a:xfrm>
              <a:off x="5899933" y="2138480"/>
              <a:ext cx="1017270" cy="109728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r Verbinder 188">
              <a:extLst>
                <a:ext uri="{FF2B5EF4-FFF2-40B4-BE49-F238E27FC236}">
                  <a16:creationId xmlns:a16="http://schemas.microsoft.com/office/drawing/2014/main" id="{981C035E-90E4-48ED-9283-B0EF8B23FFDD}"/>
                </a:ext>
              </a:extLst>
            </p:cNvPr>
            <p:cNvCxnSpPr/>
            <p:nvPr/>
          </p:nvCxnSpPr>
          <p:spPr bwMode="auto">
            <a:xfrm>
              <a:off x="6917203" y="3235760"/>
              <a:ext cx="22860" cy="15201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r Verbinder 189">
              <a:extLst>
                <a:ext uri="{FF2B5EF4-FFF2-40B4-BE49-F238E27FC236}">
                  <a16:creationId xmlns:a16="http://schemas.microsoft.com/office/drawing/2014/main" id="{0F5D8700-37A6-474A-A75A-4A9A97510998}"/>
                </a:ext>
              </a:extLst>
            </p:cNvPr>
            <p:cNvCxnSpPr/>
            <p:nvPr/>
          </p:nvCxnSpPr>
          <p:spPr bwMode="auto">
            <a:xfrm flipH="1">
              <a:off x="5842783" y="4755950"/>
              <a:ext cx="1097280" cy="108585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r Verbinder 190">
              <a:extLst>
                <a:ext uri="{FF2B5EF4-FFF2-40B4-BE49-F238E27FC236}">
                  <a16:creationId xmlns:a16="http://schemas.microsoft.com/office/drawing/2014/main" id="{15D625EF-E1EE-4940-90EA-9C5311F9615D}"/>
                </a:ext>
              </a:extLst>
            </p:cNvPr>
            <p:cNvCxnSpPr/>
            <p:nvPr/>
          </p:nvCxnSpPr>
          <p:spPr bwMode="auto">
            <a:xfrm flipH="1">
              <a:off x="4288303" y="5841800"/>
              <a:ext cx="1554480" cy="1143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3" name="Gruppieren 192">
            <a:extLst>
              <a:ext uri="{FF2B5EF4-FFF2-40B4-BE49-F238E27FC236}">
                <a16:creationId xmlns:a16="http://schemas.microsoft.com/office/drawing/2014/main" id="{CBBD78C9-1BAC-445F-8F6C-FB38BFC0CD10}"/>
              </a:ext>
            </a:extLst>
          </p:cNvPr>
          <p:cNvGrpSpPr/>
          <p:nvPr/>
        </p:nvGrpSpPr>
        <p:grpSpPr>
          <a:xfrm>
            <a:off x="4708533" y="2688076"/>
            <a:ext cx="1073427" cy="1073427"/>
            <a:chOff x="3225313" y="2138480"/>
            <a:chExt cx="3714750" cy="3714750"/>
          </a:xfrm>
        </p:grpSpPr>
        <p:cxnSp>
          <p:nvCxnSpPr>
            <p:cNvPr id="196" name="Gerader Verbinder 195">
              <a:extLst>
                <a:ext uri="{FF2B5EF4-FFF2-40B4-BE49-F238E27FC236}">
                  <a16:creationId xmlns:a16="http://schemas.microsoft.com/office/drawing/2014/main" id="{6994A11F-E1EA-4316-9F4B-6C75BF09752F}"/>
                </a:ext>
              </a:extLst>
            </p:cNvPr>
            <p:cNvCxnSpPr/>
            <p:nvPr/>
          </p:nvCxnSpPr>
          <p:spPr bwMode="auto">
            <a:xfrm>
              <a:off x="3225313" y="4790240"/>
              <a:ext cx="1062990" cy="10629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r Verbinder 196">
              <a:extLst>
                <a:ext uri="{FF2B5EF4-FFF2-40B4-BE49-F238E27FC236}">
                  <a16:creationId xmlns:a16="http://schemas.microsoft.com/office/drawing/2014/main" id="{19D49EFA-761C-40BF-B575-C00383A077FE}"/>
                </a:ext>
              </a:extLst>
            </p:cNvPr>
            <p:cNvCxnSpPr>
              <a:cxnSpLocks/>
            </p:cNvCxnSpPr>
            <p:nvPr/>
          </p:nvCxnSpPr>
          <p:spPr bwMode="auto">
            <a:xfrm flipH="1">
              <a:off x="3225313" y="3155750"/>
              <a:ext cx="11430" cy="16344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r Verbinder 206">
              <a:extLst>
                <a:ext uri="{FF2B5EF4-FFF2-40B4-BE49-F238E27FC236}">
                  <a16:creationId xmlns:a16="http://schemas.microsoft.com/office/drawing/2014/main" id="{83E12CED-A320-4899-85A0-FBB34791A214}"/>
                </a:ext>
              </a:extLst>
            </p:cNvPr>
            <p:cNvCxnSpPr>
              <a:cxnSpLocks/>
            </p:cNvCxnSpPr>
            <p:nvPr/>
          </p:nvCxnSpPr>
          <p:spPr bwMode="auto">
            <a:xfrm flipH="1">
              <a:off x="3236743" y="2138480"/>
              <a:ext cx="1062990" cy="101727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r Verbinder 207">
              <a:extLst>
                <a:ext uri="{FF2B5EF4-FFF2-40B4-BE49-F238E27FC236}">
                  <a16:creationId xmlns:a16="http://schemas.microsoft.com/office/drawing/2014/main" id="{46073168-F699-4561-BA73-7EAC55FF214B}"/>
                </a:ext>
              </a:extLst>
            </p:cNvPr>
            <p:cNvCxnSpPr/>
            <p:nvPr/>
          </p:nvCxnSpPr>
          <p:spPr bwMode="auto">
            <a:xfrm>
              <a:off x="4299733" y="2138480"/>
              <a:ext cx="1600200" cy="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r Verbinder 208">
              <a:extLst>
                <a:ext uri="{FF2B5EF4-FFF2-40B4-BE49-F238E27FC236}">
                  <a16:creationId xmlns:a16="http://schemas.microsoft.com/office/drawing/2014/main" id="{8E2940B9-949A-49DB-8F30-923A6512900B}"/>
                </a:ext>
              </a:extLst>
            </p:cNvPr>
            <p:cNvCxnSpPr/>
            <p:nvPr/>
          </p:nvCxnSpPr>
          <p:spPr bwMode="auto">
            <a:xfrm>
              <a:off x="5899933" y="2138480"/>
              <a:ext cx="1017270" cy="109728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r Verbinder 209">
              <a:extLst>
                <a:ext uri="{FF2B5EF4-FFF2-40B4-BE49-F238E27FC236}">
                  <a16:creationId xmlns:a16="http://schemas.microsoft.com/office/drawing/2014/main" id="{7049DD8E-CD9D-4DC5-8AFE-259C25CAA9BF}"/>
                </a:ext>
              </a:extLst>
            </p:cNvPr>
            <p:cNvCxnSpPr/>
            <p:nvPr/>
          </p:nvCxnSpPr>
          <p:spPr bwMode="auto">
            <a:xfrm>
              <a:off x="6917203" y="3235760"/>
              <a:ext cx="22860" cy="15201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r Verbinder 210">
              <a:extLst>
                <a:ext uri="{FF2B5EF4-FFF2-40B4-BE49-F238E27FC236}">
                  <a16:creationId xmlns:a16="http://schemas.microsoft.com/office/drawing/2014/main" id="{34ED3A2B-43F9-408B-BA08-D879EF9835CF}"/>
                </a:ext>
              </a:extLst>
            </p:cNvPr>
            <p:cNvCxnSpPr/>
            <p:nvPr/>
          </p:nvCxnSpPr>
          <p:spPr bwMode="auto">
            <a:xfrm flipH="1">
              <a:off x="5842783" y="4755950"/>
              <a:ext cx="1097280" cy="108585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r Verbinder 211">
              <a:extLst>
                <a:ext uri="{FF2B5EF4-FFF2-40B4-BE49-F238E27FC236}">
                  <a16:creationId xmlns:a16="http://schemas.microsoft.com/office/drawing/2014/main" id="{E93E0CDC-86B3-48C0-8650-BDFB61C14BB0}"/>
                </a:ext>
              </a:extLst>
            </p:cNvPr>
            <p:cNvCxnSpPr/>
            <p:nvPr/>
          </p:nvCxnSpPr>
          <p:spPr bwMode="auto">
            <a:xfrm flipH="1">
              <a:off x="4288303" y="5841800"/>
              <a:ext cx="1554480" cy="1143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4" name="Gruppieren 213">
            <a:extLst>
              <a:ext uri="{FF2B5EF4-FFF2-40B4-BE49-F238E27FC236}">
                <a16:creationId xmlns:a16="http://schemas.microsoft.com/office/drawing/2014/main" id="{435906E9-0D43-40D8-8A53-4404C86D9A53}"/>
              </a:ext>
            </a:extLst>
          </p:cNvPr>
          <p:cNvGrpSpPr/>
          <p:nvPr/>
        </p:nvGrpSpPr>
        <p:grpSpPr>
          <a:xfrm>
            <a:off x="4722240" y="4310151"/>
            <a:ext cx="1073427" cy="1073427"/>
            <a:chOff x="3225313" y="2138480"/>
            <a:chExt cx="3714750" cy="3714750"/>
          </a:xfrm>
        </p:grpSpPr>
        <p:cxnSp>
          <p:nvCxnSpPr>
            <p:cNvPr id="217" name="Gerader Verbinder 216">
              <a:extLst>
                <a:ext uri="{FF2B5EF4-FFF2-40B4-BE49-F238E27FC236}">
                  <a16:creationId xmlns:a16="http://schemas.microsoft.com/office/drawing/2014/main" id="{2C16F0AC-1324-41DA-9781-79173F9F8B33}"/>
                </a:ext>
              </a:extLst>
            </p:cNvPr>
            <p:cNvCxnSpPr/>
            <p:nvPr/>
          </p:nvCxnSpPr>
          <p:spPr bwMode="auto">
            <a:xfrm>
              <a:off x="3225313" y="4790240"/>
              <a:ext cx="1062990" cy="10629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Gerader Verbinder 217">
              <a:extLst>
                <a:ext uri="{FF2B5EF4-FFF2-40B4-BE49-F238E27FC236}">
                  <a16:creationId xmlns:a16="http://schemas.microsoft.com/office/drawing/2014/main" id="{863F5280-023B-4C68-8C3C-16897CF5ED2E}"/>
                </a:ext>
              </a:extLst>
            </p:cNvPr>
            <p:cNvCxnSpPr>
              <a:cxnSpLocks/>
            </p:cNvCxnSpPr>
            <p:nvPr/>
          </p:nvCxnSpPr>
          <p:spPr bwMode="auto">
            <a:xfrm flipH="1">
              <a:off x="3225313" y="3155750"/>
              <a:ext cx="11430" cy="16344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Gerader Verbinder 218">
              <a:extLst>
                <a:ext uri="{FF2B5EF4-FFF2-40B4-BE49-F238E27FC236}">
                  <a16:creationId xmlns:a16="http://schemas.microsoft.com/office/drawing/2014/main" id="{E00CC082-B71F-4575-A34A-37400BA6539B}"/>
                </a:ext>
              </a:extLst>
            </p:cNvPr>
            <p:cNvCxnSpPr>
              <a:cxnSpLocks/>
            </p:cNvCxnSpPr>
            <p:nvPr/>
          </p:nvCxnSpPr>
          <p:spPr bwMode="auto">
            <a:xfrm flipH="1">
              <a:off x="3236743" y="2138480"/>
              <a:ext cx="1062990" cy="101727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Gerader Verbinder 219">
              <a:extLst>
                <a:ext uri="{FF2B5EF4-FFF2-40B4-BE49-F238E27FC236}">
                  <a16:creationId xmlns:a16="http://schemas.microsoft.com/office/drawing/2014/main" id="{2607BA66-B2C1-448C-9CE6-645FF89CAD88}"/>
                </a:ext>
              </a:extLst>
            </p:cNvPr>
            <p:cNvCxnSpPr/>
            <p:nvPr/>
          </p:nvCxnSpPr>
          <p:spPr bwMode="auto">
            <a:xfrm>
              <a:off x="4299733" y="2138480"/>
              <a:ext cx="1600200" cy="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Gerader Verbinder 220">
              <a:extLst>
                <a:ext uri="{FF2B5EF4-FFF2-40B4-BE49-F238E27FC236}">
                  <a16:creationId xmlns:a16="http://schemas.microsoft.com/office/drawing/2014/main" id="{6B9E6BA6-7908-472F-8DCE-941451581CC9}"/>
                </a:ext>
              </a:extLst>
            </p:cNvPr>
            <p:cNvCxnSpPr/>
            <p:nvPr/>
          </p:nvCxnSpPr>
          <p:spPr bwMode="auto">
            <a:xfrm>
              <a:off x="5899933" y="2138480"/>
              <a:ext cx="1017270" cy="109728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r Verbinder 221">
              <a:extLst>
                <a:ext uri="{FF2B5EF4-FFF2-40B4-BE49-F238E27FC236}">
                  <a16:creationId xmlns:a16="http://schemas.microsoft.com/office/drawing/2014/main" id="{5D794432-EAB0-4B3F-9327-C43808FA16D7}"/>
                </a:ext>
              </a:extLst>
            </p:cNvPr>
            <p:cNvCxnSpPr/>
            <p:nvPr/>
          </p:nvCxnSpPr>
          <p:spPr bwMode="auto">
            <a:xfrm>
              <a:off x="6917203" y="3235760"/>
              <a:ext cx="22860" cy="152019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r Verbinder 222">
              <a:extLst>
                <a:ext uri="{FF2B5EF4-FFF2-40B4-BE49-F238E27FC236}">
                  <a16:creationId xmlns:a16="http://schemas.microsoft.com/office/drawing/2014/main" id="{477B9A2A-BC2D-491F-9A97-AA2DA2252D5E}"/>
                </a:ext>
              </a:extLst>
            </p:cNvPr>
            <p:cNvCxnSpPr/>
            <p:nvPr/>
          </p:nvCxnSpPr>
          <p:spPr bwMode="auto">
            <a:xfrm flipH="1">
              <a:off x="5842783" y="4755950"/>
              <a:ext cx="1097280" cy="108585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r Verbinder 223">
              <a:extLst>
                <a:ext uri="{FF2B5EF4-FFF2-40B4-BE49-F238E27FC236}">
                  <a16:creationId xmlns:a16="http://schemas.microsoft.com/office/drawing/2014/main" id="{9978DE95-AD55-4E00-8803-C73F791D0670}"/>
                </a:ext>
              </a:extLst>
            </p:cNvPr>
            <p:cNvCxnSpPr/>
            <p:nvPr/>
          </p:nvCxnSpPr>
          <p:spPr bwMode="auto">
            <a:xfrm flipH="1">
              <a:off x="4288303" y="5841800"/>
              <a:ext cx="1554480" cy="1143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 name="Gerader Verbinder 10">
            <a:extLst>
              <a:ext uri="{FF2B5EF4-FFF2-40B4-BE49-F238E27FC236}">
                <a16:creationId xmlns:a16="http://schemas.microsoft.com/office/drawing/2014/main" id="{8C2E2BF2-04B4-4985-B480-F63E9199EAD2}"/>
              </a:ext>
            </a:extLst>
          </p:cNvPr>
          <p:cNvCxnSpPr/>
          <p:nvPr/>
        </p:nvCxnSpPr>
        <p:spPr bwMode="auto">
          <a:xfrm flipV="1">
            <a:off x="6557694" y="4604105"/>
            <a:ext cx="300560" cy="729663"/>
          </a:xfrm>
          <a:prstGeom prst="line">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r Verbinder 12">
            <a:extLst>
              <a:ext uri="{FF2B5EF4-FFF2-40B4-BE49-F238E27FC236}">
                <a16:creationId xmlns:a16="http://schemas.microsoft.com/office/drawing/2014/main" id="{84269E62-FC37-4AE9-8EA1-4C764CCB4398}"/>
              </a:ext>
            </a:extLst>
          </p:cNvPr>
          <p:cNvCxnSpPr/>
          <p:nvPr/>
        </p:nvCxnSpPr>
        <p:spPr bwMode="auto">
          <a:xfrm flipH="1" flipV="1">
            <a:off x="7330481" y="4590188"/>
            <a:ext cx="310468" cy="762503"/>
          </a:xfrm>
          <a:prstGeom prst="line">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a:extLst>
              <a:ext uri="{FF2B5EF4-FFF2-40B4-BE49-F238E27FC236}">
                <a16:creationId xmlns:a16="http://schemas.microsoft.com/office/drawing/2014/main" id="{52F30557-F5EE-4F76-9E07-3BDCA4C2D4B1}"/>
              </a:ext>
            </a:extLst>
          </p:cNvPr>
          <p:cNvCxnSpPr/>
          <p:nvPr/>
        </p:nvCxnSpPr>
        <p:spPr bwMode="auto">
          <a:xfrm flipH="1" flipV="1">
            <a:off x="7647555" y="4286326"/>
            <a:ext cx="789032" cy="271272"/>
          </a:xfrm>
          <a:prstGeom prst="line">
            <a:avLst/>
          </a:prstGeom>
          <a:solidFill>
            <a:schemeClr val="accent1"/>
          </a:solidFill>
          <a:ln w="127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r Verbinder 16">
            <a:extLst>
              <a:ext uri="{FF2B5EF4-FFF2-40B4-BE49-F238E27FC236}">
                <a16:creationId xmlns:a16="http://schemas.microsoft.com/office/drawing/2014/main" id="{688433C0-55D3-45E2-AA8B-9279C7A3B110}"/>
              </a:ext>
            </a:extLst>
          </p:cNvPr>
          <p:cNvCxnSpPr/>
          <p:nvPr/>
        </p:nvCxnSpPr>
        <p:spPr bwMode="auto">
          <a:xfrm flipV="1">
            <a:off x="5795667" y="4286326"/>
            <a:ext cx="762027" cy="340899"/>
          </a:xfrm>
          <a:prstGeom prst="line">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r Verbinder 18">
            <a:extLst>
              <a:ext uri="{FF2B5EF4-FFF2-40B4-BE49-F238E27FC236}">
                <a16:creationId xmlns:a16="http://schemas.microsoft.com/office/drawing/2014/main" id="{8FB10F9A-81FA-4D90-9683-AD51732BCD06}"/>
              </a:ext>
            </a:extLst>
          </p:cNvPr>
          <p:cNvCxnSpPr/>
          <p:nvPr/>
        </p:nvCxnSpPr>
        <p:spPr bwMode="auto">
          <a:xfrm>
            <a:off x="5781960" y="3454338"/>
            <a:ext cx="759220" cy="378056"/>
          </a:xfrm>
          <a:prstGeom prst="line">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r Verbinder 20">
            <a:extLst>
              <a:ext uri="{FF2B5EF4-FFF2-40B4-BE49-F238E27FC236}">
                <a16:creationId xmlns:a16="http://schemas.microsoft.com/office/drawing/2014/main" id="{89C913E0-8631-451A-8FA0-15CF02DC86AB}"/>
              </a:ext>
            </a:extLst>
          </p:cNvPr>
          <p:cNvCxnSpPr/>
          <p:nvPr/>
        </p:nvCxnSpPr>
        <p:spPr bwMode="auto">
          <a:xfrm>
            <a:off x="6541180" y="2695315"/>
            <a:ext cx="340113" cy="823308"/>
          </a:xfrm>
          <a:prstGeom prst="line">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a:extLst>
              <a:ext uri="{FF2B5EF4-FFF2-40B4-BE49-F238E27FC236}">
                <a16:creationId xmlns:a16="http://schemas.microsoft.com/office/drawing/2014/main" id="{EB5966FD-4638-410F-AE9B-8DD095367041}"/>
              </a:ext>
            </a:extLst>
          </p:cNvPr>
          <p:cNvCxnSpPr/>
          <p:nvPr/>
        </p:nvCxnSpPr>
        <p:spPr bwMode="auto">
          <a:xfrm>
            <a:off x="5247752" y="3758200"/>
            <a:ext cx="0" cy="551951"/>
          </a:xfrm>
          <a:prstGeom prst="line">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E7AE1701-50B9-418B-A468-EA719B231DE5}"/>
              </a:ext>
            </a:extLst>
          </p:cNvPr>
          <p:cNvCxnSpPr/>
          <p:nvPr/>
        </p:nvCxnSpPr>
        <p:spPr bwMode="auto">
          <a:xfrm flipV="1">
            <a:off x="5637130" y="2543384"/>
            <a:ext cx="301279" cy="303229"/>
          </a:xfrm>
          <a:prstGeom prst="line">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r Verbinder 225">
            <a:extLst>
              <a:ext uri="{FF2B5EF4-FFF2-40B4-BE49-F238E27FC236}">
                <a16:creationId xmlns:a16="http://schemas.microsoft.com/office/drawing/2014/main" id="{9188C602-4367-4FE7-843A-FED42F2EFF9A}"/>
              </a:ext>
            </a:extLst>
          </p:cNvPr>
          <p:cNvCxnSpPr/>
          <p:nvPr/>
        </p:nvCxnSpPr>
        <p:spPr bwMode="auto">
          <a:xfrm flipV="1">
            <a:off x="8288890" y="5176882"/>
            <a:ext cx="301279" cy="303229"/>
          </a:xfrm>
          <a:prstGeom prst="line">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0" name="Gerader Verbinder 299">
            <a:extLst>
              <a:ext uri="{FF2B5EF4-FFF2-40B4-BE49-F238E27FC236}">
                <a16:creationId xmlns:a16="http://schemas.microsoft.com/office/drawing/2014/main" id="{66F06F66-7869-49AE-9820-F5B5FA23BA6A}"/>
              </a:ext>
            </a:extLst>
          </p:cNvPr>
          <p:cNvCxnSpPr>
            <a:cxnSpLocks/>
          </p:cNvCxnSpPr>
          <p:nvPr/>
        </p:nvCxnSpPr>
        <p:spPr bwMode="auto">
          <a:xfrm>
            <a:off x="6864859" y="2210671"/>
            <a:ext cx="530509" cy="476"/>
          </a:xfrm>
          <a:prstGeom prst="line">
            <a:avLst/>
          </a:prstGeom>
          <a:solidFill>
            <a:schemeClr val="accent1"/>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 name="Gerader Verbinder 300">
            <a:extLst>
              <a:ext uri="{FF2B5EF4-FFF2-40B4-BE49-F238E27FC236}">
                <a16:creationId xmlns:a16="http://schemas.microsoft.com/office/drawing/2014/main" id="{533669C2-AF46-4261-9BAF-4FDCACC30FE7}"/>
              </a:ext>
            </a:extLst>
          </p:cNvPr>
          <p:cNvCxnSpPr>
            <a:cxnSpLocks/>
          </p:cNvCxnSpPr>
          <p:nvPr/>
        </p:nvCxnSpPr>
        <p:spPr bwMode="auto">
          <a:xfrm>
            <a:off x="8327935" y="2634175"/>
            <a:ext cx="261880" cy="253650"/>
          </a:xfrm>
          <a:prstGeom prst="line">
            <a:avLst/>
          </a:prstGeom>
          <a:solidFill>
            <a:schemeClr val="accent1"/>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2" name="Gerader Verbinder 301">
            <a:extLst>
              <a:ext uri="{FF2B5EF4-FFF2-40B4-BE49-F238E27FC236}">
                <a16:creationId xmlns:a16="http://schemas.microsoft.com/office/drawing/2014/main" id="{8CCB8558-20C8-435F-8804-35C64C8DB402}"/>
              </a:ext>
            </a:extLst>
          </p:cNvPr>
          <p:cNvCxnSpPr>
            <a:cxnSpLocks/>
          </p:cNvCxnSpPr>
          <p:nvPr/>
        </p:nvCxnSpPr>
        <p:spPr bwMode="auto">
          <a:xfrm flipV="1">
            <a:off x="8950360" y="3861895"/>
            <a:ext cx="9284" cy="424431"/>
          </a:xfrm>
          <a:prstGeom prst="line">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 name="Gerader Verbinder 302">
            <a:extLst>
              <a:ext uri="{FF2B5EF4-FFF2-40B4-BE49-F238E27FC236}">
                <a16:creationId xmlns:a16="http://schemas.microsoft.com/office/drawing/2014/main" id="{AE01AF3C-5222-438E-AFB4-8209350D3765}"/>
              </a:ext>
            </a:extLst>
          </p:cNvPr>
          <p:cNvCxnSpPr>
            <a:cxnSpLocks/>
          </p:cNvCxnSpPr>
          <p:nvPr/>
        </p:nvCxnSpPr>
        <p:spPr bwMode="auto">
          <a:xfrm flipV="1">
            <a:off x="6864859" y="5899388"/>
            <a:ext cx="454479" cy="16000"/>
          </a:xfrm>
          <a:prstGeom prst="line">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r Verbinder 30">
            <a:extLst>
              <a:ext uri="{FF2B5EF4-FFF2-40B4-BE49-F238E27FC236}">
                <a16:creationId xmlns:a16="http://schemas.microsoft.com/office/drawing/2014/main" id="{F172CEFD-DA9A-4F68-858D-AF500BFAB951}"/>
              </a:ext>
            </a:extLst>
          </p:cNvPr>
          <p:cNvCxnSpPr/>
          <p:nvPr/>
        </p:nvCxnSpPr>
        <p:spPr bwMode="auto">
          <a:xfrm>
            <a:off x="5657104" y="5229995"/>
            <a:ext cx="254454" cy="265613"/>
          </a:xfrm>
          <a:prstGeom prst="line">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r Verbinder 66">
            <a:extLst>
              <a:ext uri="{FF2B5EF4-FFF2-40B4-BE49-F238E27FC236}">
                <a16:creationId xmlns:a16="http://schemas.microsoft.com/office/drawing/2014/main" id="{EF1B1A2D-06F0-4F7B-B255-661B3D5C8080}"/>
              </a:ext>
            </a:extLst>
          </p:cNvPr>
          <p:cNvCxnSpPr/>
          <p:nvPr/>
        </p:nvCxnSpPr>
        <p:spPr bwMode="auto">
          <a:xfrm flipH="1">
            <a:off x="7343191" y="2773649"/>
            <a:ext cx="357691" cy="754883"/>
          </a:xfrm>
          <a:prstGeom prst="line">
            <a:avLst/>
          </a:prstGeom>
          <a:solidFill>
            <a:schemeClr val="accent1"/>
          </a:solidFill>
          <a:ln w="127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r Verbinder 68">
            <a:extLst>
              <a:ext uri="{FF2B5EF4-FFF2-40B4-BE49-F238E27FC236}">
                <a16:creationId xmlns:a16="http://schemas.microsoft.com/office/drawing/2014/main" id="{3916F0CD-80FB-4038-A8CB-3EE1B54A9B6B}"/>
              </a:ext>
            </a:extLst>
          </p:cNvPr>
          <p:cNvCxnSpPr/>
          <p:nvPr/>
        </p:nvCxnSpPr>
        <p:spPr bwMode="auto">
          <a:xfrm flipH="1">
            <a:off x="7647555" y="3528532"/>
            <a:ext cx="743409" cy="333363"/>
          </a:xfrm>
          <a:prstGeom prst="line">
            <a:avLst/>
          </a:prstGeom>
          <a:solidFill>
            <a:schemeClr val="accent1"/>
          </a:solidFill>
          <a:ln w="127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Gerade Verbindung mit Pfeil 3">
            <a:extLst>
              <a:ext uri="{FF2B5EF4-FFF2-40B4-BE49-F238E27FC236}">
                <a16:creationId xmlns:a16="http://schemas.microsoft.com/office/drawing/2014/main" id="{30221F8D-ECC5-414A-9125-AA04A3FA49F4}"/>
              </a:ext>
            </a:extLst>
          </p:cNvPr>
          <p:cNvCxnSpPr>
            <a:cxnSpLocks/>
          </p:cNvCxnSpPr>
          <p:nvPr/>
        </p:nvCxnSpPr>
        <p:spPr bwMode="auto">
          <a:xfrm flipV="1">
            <a:off x="5775354" y="2479695"/>
            <a:ext cx="1652133" cy="525455"/>
          </a:xfrm>
          <a:prstGeom prst="straightConnector1">
            <a:avLst/>
          </a:prstGeom>
          <a:solidFill>
            <a:schemeClr val="accent1"/>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a:extLst>
              <a:ext uri="{FF2B5EF4-FFF2-40B4-BE49-F238E27FC236}">
                <a16:creationId xmlns:a16="http://schemas.microsoft.com/office/drawing/2014/main" id="{F922B1B2-A613-451E-BEBC-49E097D5822C}"/>
              </a:ext>
            </a:extLst>
          </p:cNvPr>
          <p:cNvCxnSpPr>
            <a:cxnSpLocks/>
          </p:cNvCxnSpPr>
          <p:nvPr/>
        </p:nvCxnSpPr>
        <p:spPr bwMode="auto">
          <a:xfrm>
            <a:off x="8130017" y="2772180"/>
            <a:ext cx="613735" cy="1491464"/>
          </a:xfrm>
          <a:prstGeom prst="straightConnector1">
            <a:avLst/>
          </a:prstGeom>
          <a:solidFill>
            <a:schemeClr val="accent1"/>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a:extLst>
              <a:ext uri="{FF2B5EF4-FFF2-40B4-BE49-F238E27FC236}">
                <a16:creationId xmlns:a16="http://schemas.microsoft.com/office/drawing/2014/main" id="{58AD0ECC-A062-45AB-AA86-79287C9D4C75}"/>
              </a:ext>
            </a:extLst>
          </p:cNvPr>
          <p:cNvCxnSpPr>
            <a:cxnSpLocks/>
          </p:cNvCxnSpPr>
          <p:nvPr/>
        </p:nvCxnSpPr>
        <p:spPr bwMode="auto">
          <a:xfrm>
            <a:off x="5478593" y="3758200"/>
            <a:ext cx="597321" cy="1594491"/>
          </a:xfrm>
          <a:prstGeom prst="straightConnector1">
            <a:avLst/>
          </a:prstGeom>
          <a:solidFill>
            <a:schemeClr val="accent1"/>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a:extLst>
              <a:ext uri="{FF2B5EF4-FFF2-40B4-BE49-F238E27FC236}">
                <a16:creationId xmlns:a16="http://schemas.microsoft.com/office/drawing/2014/main" id="{817A5689-5A50-4DD1-93CB-D7F7F572BBF0}"/>
              </a:ext>
            </a:extLst>
          </p:cNvPr>
          <p:cNvCxnSpPr/>
          <p:nvPr/>
        </p:nvCxnSpPr>
        <p:spPr bwMode="auto">
          <a:xfrm flipH="1">
            <a:off x="8116058" y="3837138"/>
            <a:ext cx="627694" cy="1525663"/>
          </a:xfrm>
          <a:prstGeom prst="straightConnector1">
            <a:avLst/>
          </a:prstGeom>
          <a:solidFill>
            <a:schemeClr val="accent1"/>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19">
            <a:extLst>
              <a:ext uri="{FF2B5EF4-FFF2-40B4-BE49-F238E27FC236}">
                <a16:creationId xmlns:a16="http://schemas.microsoft.com/office/drawing/2014/main" id="{30AF0FB6-D062-4659-96B7-72502EE1E61A}"/>
              </a:ext>
            </a:extLst>
          </p:cNvPr>
          <p:cNvCxnSpPr>
            <a:cxnSpLocks/>
          </p:cNvCxnSpPr>
          <p:nvPr/>
        </p:nvCxnSpPr>
        <p:spPr bwMode="auto">
          <a:xfrm>
            <a:off x="6292851" y="2703572"/>
            <a:ext cx="4267" cy="2631847"/>
          </a:xfrm>
          <a:prstGeom prst="straightConnector1">
            <a:avLst/>
          </a:prstGeom>
          <a:solidFill>
            <a:schemeClr val="accent1"/>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mit Pfeil 123">
            <a:extLst>
              <a:ext uri="{FF2B5EF4-FFF2-40B4-BE49-F238E27FC236}">
                <a16:creationId xmlns:a16="http://schemas.microsoft.com/office/drawing/2014/main" id="{FBC2D226-6856-4AB2-A637-AC8C7307515A}"/>
              </a:ext>
            </a:extLst>
          </p:cNvPr>
          <p:cNvCxnSpPr>
            <a:cxnSpLocks/>
          </p:cNvCxnSpPr>
          <p:nvPr/>
        </p:nvCxnSpPr>
        <p:spPr bwMode="auto">
          <a:xfrm>
            <a:off x="7954111" y="2790433"/>
            <a:ext cx="0" cy="2562258"/>
          </a:xfrm>
          <a:prstGeom prst="straightConnector1">
            <a:avLst/>
          </a:prstGeom>
          <a:solidFill>
            <a:schemeClr val="accent1"/>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feld 25">
            <a:extLst>
              <a:ext uri="{FF2B5EF4-FFF2-40B4-BE49-F238E27FC236}">
                <a16:creationId xmlns:a16="http://schemas.microsoft.com/office/drawing/2014/main" id="{65649DDF-B715-4099-8D2E-43E451F7F035}"/>
              </a:ext>
            </a:extLst>
          </p:cNvPr>
          <p:cNvSpPr txBox="1"/>
          <p:nvPr/>
        </p:nvSpPr>
        <p:spPr>
          <a:xfrm>
            <a:off x="789280" y="3213542"/>
            <a:ext cx="2260555" cy="1384995"/>
          </a:xfrm>
          <a:prstGeom prst="rect">
            <a:avLst/>
          </a:prstGeom>
          <a:noFill/>
        </p:spPr>
        <p:txBody>
          <a:bodyPr wrap="none" rtlCol="0">
            <a:spAutoFit/>
          </a:bodyPr>
          <a:lstStyle/>
          <a:p>
            <a:r>
              <a:rPr lang="de-DE" sz="1200">
                <a:solidFill>
                  <a:srgbClr val="0070C0"/>
                </a:solidFill>
              </a:rPr>
              <a:t>LA-Diameter mittels M-Mode</a:t>
            </a:r>
          </a:p>
          <a:p>
            <a:r>
              <a:rPr lang="de-DE" sz="1200">
                <a:solidFill>
                  <a:srgbClr val="FF0000"/>
                </a:solidFill>
              </a:rPr>
              <a:t>Norm &lt; 40mm </a:t>
            </a:r>
          </a:p>
          <a:p>
            <a:endParaRPr lang="de-DE" sz="1200"/>
          </a:p>
          <a:p>
            <a:r>
              <a:rPr lang="de-DE" sz="1200">
                <a:solidFill>
                  <a:srgbClr val="0070C0"/>
                </a:solidFill>
              </a:rPr>
              <a:t>LA-Volumen </a:t>
            </a:r>
          </a:p>
          <a:p>
            <a:r>
              <a:rPr lang="de-DE" sz="1200">
                <a:solidFill>
                  <a:schemeClr val="tx1"/>
                </a:solidFill>
              </a:rPr>
              <a:t>mittels Scheibchen-</a:t>
            </a:r>
          </a:p>
          <a:p>
            <a:r>
              <a:rPr lang="de-DE" sz="1200">
                <a:solidFill>
                  <a:schemeClr val="tx1"/>
                </a:solidFill>
              </a:rPr>
              <a:t>summationsmethode biplan</a:t>
            </a:r>
          </a:p>
          <a:p>
            <a:r>
              <a:rPr lang="de-DE" sz="1200">
                <a:solidFill>
                  <a:srgbClr val="FF0000"/>
                </a:solidFill>
              </a:rPr>
              <a:t>Norm &lt; 34 ml/m²</a:t>
            </a:r>
          </a:p>
        </p:txBody>
      </p:sp>
      <p:sp>
        <p:nvSpPr>
          <p:cNvPr id="126" name="Textfeld 125">
            <a:extLst>
              <a:ext uri="{FF2B5EF4-FFF2-40B4-BE49-F238E27FC236}">
                <a16:creationId xmlns:a16="http://schemas.microsoft.com/office/drawing/2014/main" id="{4589B32F-3C04-4E85-8804-5563008338CC}"/>
              </a:ext>
            </a:extLst>
          </p:cNvPr>
          <p:cNvSpPr txBox="1"/>
          <p:nvPr/>
        </p:nvSpPr>
        <p:spPr>
          <a:xfrm>
            <a:off x="810000" y="4598537"/>
            <a:ext cx="2707793" cy="830997"/>
          </a:xfrm>
          <a:prstGeom prst="rect">
            <a:avLst/>
          </a:prstGeom>
          <a:noFill/>
        </p:spPr>
        <p:txBody>
          <a:bodyPr wrap="none" rtlCol="0">
            <a:spAutoFit/>
          </a:bodyPr>
          <a:lstStyle/>
          <a:p>
            <a:r>
              <a:rPr lang="de-DE" sz="1200">
                <a:solidFill>
                  <a:srgbClr val="0070C0"/>
                </a:solidFill>
              </a:rPr>
              <a:t>RA-Volumen </a:t>
            </a:r>
          </a:p>
          <a:p>
            <a:r>
              <a:rPr lang="de-DE" sz="1200">
                <a:solidFill>
                  <a:schemeClr val="tx1"/>
                </a:solidFill>
              </a:rPr>
              <a:t>mittels Scheibchensummations-</a:t>
            </a:r>
          </a:p>
          <a:p>
            <a:r>
              <a:rPr lang="de-DE" sz="1200">
                <a:solidFill>
                  <a:schemeClr val="tx1"/>
                </a:solidFill>
              </a:rPr>
              <a:t>Methode monoplan</a:t>
            </a:r>
          </a:p>
          <a:p>
            <a:r>
              <a:rPr lang="de-DE" sz="1200">
                <a:solidFill>
                  <a:srgbClr val="FF0000"/>
                </a:solidFill>
              </a:rPr>
              <a:t>Norm &lt; 33 ml/m² (M); &lt;28 ml/m² (F)</a:t>
            </a:r>
          </a:p>
        </p:txBody>
      </p:sp>
    </p:spTree>
    <p:extLst>
      <p:ext uri="{BB962C8B-B14F-4D97-AF65-F5344CB8AC3E}">
        <p14:creationId xmlns:p14="http://schemas.microsoft.com/office/powerpoint/2010/main" val="193226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17029-5AEA-4EDD-A073-2CC23BE2012C}"/>
              </a:ext>
            </a:extLst>
          </p:cNvPr>
          <p:cNvSpPr>
            <a:spLocks noGrp="1"/>
          </p:cNvSpPr>
          <p:nvPr>
            <p:ph type="title"/>
          </p:nvPr>
        </p:nvSpPr>
        <p:spPr/>
        <p:txBody>
          <a:bodyPr/>
          <a:lstStyle/>
          <a:p>
            <a:r>
              <a:rPr lang="de-DE" dirty="0"/>
              <a:t>Risikoabschätzung für Thromboembolien bei VHF </a:t>
            </a:r>
          </a:p>
        </p:txBody>
      </p:sp>
      <p:sp>
        <p:nvSpPr>
          <p:cNvPr id="3" name="Inhaltsplatzhalter 2">
            <a:extLst>
              <a:ext uri="{FF2B5EF4-FFF2-40B4-BE49-F238E27FC236}">
                <a16:creationId xmlns:a16="http://schemas.microsoft.com/office/drawing/2014/main" id="{3A3E38DE-CABF-4595-B17D-B429DF27E636}"/>
              </a:ext>
            </a:extLst>
          </p:cNvPr>
          <p:cNvSpPr>
            <a:spLocks noGrp="1"/>
          </p:cNvSpPr>
          <p:nvPr>
            <p:ph sz="half" idx="1"/>
          </p:nvPr>
        </p:nvSpPr>
        <p:spPr/>
        <p:txBody>
          <a:bodyPr/>
          <a:lstStyle/>
          <a:p>
            <a:r>
              <a:rPr lang="de-DE" dirty="0"/>
              <a:t>Das Risiko für Thromboembolien bei VHF ist bei rheumatischer Mitralstenose und Klappenprothesen in Mitralposition (definiert als</a:t>
            </a:r>
            <a:r>
              <a:rPr lang="de-DE" dirty="0">
                <a:solidFill>
                  <a:schemeClr val="accent6"/>
                </a:solidFill>
              </a:rPr>
              <a:t> </a:t>
            </a:r>
            <a:r>
              <a:rPr lang="de-DE" dirty="0">
                <a:solidFill>
                  <a:srgbClr val="FF0000"/>
                </a:solidFill>
              </a:rPr>
              <a:t>valvuläres VHF</a:t>
            </a:r>
            <a:r>
              <a:rPr lang="de-DE" dirty="0"/>
              <a:t>) am größten. </a:t>
            </a:r>
          </a:p>
          <a:p>
            <a:r>
              <a:rPr lang="de-DE" dirty="0"/>
              <a:t>Bei Patienten mit anderen Vorerkrankungen, die mit VHF assoziiert sind, wie Hypertonie, Diabetes mellitus, Kardiomyopathie, pulmonaler Hypertonie, Perikarditis oder KHK besteht </a:t>
            </a:r>
            <a:r>
              <a:rPr lang="de-DE" dirty="0">
                <a:solidFill>
                  <a:srgbClr val="FF0000"/>
                </a:solidFill>
              </a:rPr>
              <a:t>nicht valvuläres VHF</a:t>
            </a:r>
            <a:r>
              <a:rPr lang="de-DE" dirty="0"/>
              <a:t>. </a:t>
            </a:r>
          </a:p>
          <a:p>
            <a:r>
              <a:rPr lang="de-DE" dirty="0"/>
              <a:t>Patienten ohne diese Vorerkrankungen haben </a:t>
            </a:r>
            <a:r>
              <a:rPr lang="de-DE" dirty="0">
                <a:solidFill>
                  <a:srgbClr val="FF0000"/>
                </a:solidFill>
              </a:rPr>
              <a:t>idiopathisches Vorhofflimmern </a:t>
            </a:r>
            <a:r>
              <a:rPr lang="de-DE" dirty="0"/>
              <a:t>mit dem geringsten Thromboembolierisiko, was sich </a:t>
            </a:r>
            <a:r>
              <a:rPr lang="de-DE"/>
              <a:t>im CHA²DS²-Vasc-Score </a:t>
            </a:r>
            <a:r>
              <a:rPr lang="de-DE" dirty="0"/>
              <a:t>wiederspiegelt</a:t>
            </a:r>
            <a:r>
              <a:rPr lang="de-DE"/>
              <a:t>. </a:t>
            </a:r>
          </a:p>
          <a:p>
            <a:endParaRPr lang="de-DE"/>
          </a:p>
          <a:p>
            <a:r>
              <a:rPr lang="de-DE"/>
              <a:t>Durch Parameter wie LA-Größe, Wanddicke, diastolische Funktion läßt sich das Risiko für Thromben abschätzen; sie ersetzen jedoch die TEE vor Kardioversion nicht.  </a:t>
            </a:r>
            <a:endParaRPr lang="de-DE" dirty="0"/>
          </a:p>
        </p:txBody>
      </p:sp>
      <p:pic>
        <p:nvPicPr>
          <p:cNvPr id="5" name="Inhaltsplatzhalter 4">
            <a:extLst>
              <a:ext uri="{FF2B5EF4-FFF2-40B4-BE49-F238E27FC236}">
                <a16:creationId xmlns:a16="http://schemas.microsoft.com/office/drawing/2014/main" id="{60456F52-2164-45ED-B4B2-505C3035410E}"/>
              </a:ext>
            </a:extLst>
          </p:cNvPr>
          <p:cNvPicPr>
            <a:picLocks noGrp="1" noChangeAspect="1"/>
          </p:cNvPicPr>
          <p:nvPr>
            <p:ph sz="half" idx="2"/>
          </p:nvPr>
        </p:nvPicPr>
        <p:blipFill>
          <a:blip r:embed="rId2"/>
          <a:stretch>
            <a:fillRect/>
          </a:stretch>
        </p:blipFill>
        <p:spPr>
          <a:xfrm>
            <a:off x="5359400" y="2053435"/>
            <a:ext cx="3962400" cy="4036881"/>
          </a:xfrm>
          <a:prstGeom prst="rect">
            <a:avLst/>
          </a:prstGeom>
        </p:spPr>
      </p:pic>
      <p:sp>
        <p:nvSpPr>
          <p:cNvPr id="6" name="Rechteck 5">
            <a:extLst>
              <a:ext uri="{FF2B5EF4-FFF2-40B4-BE49-F238E27FC236}">
                <a16:creationId xmlns:a16="http://schemas.microsoft.com/office/drawing/2014/main" id="{76D120D2-B4BA-4080-B754-34D19F447A10}"/>
              </a:ext>
            </a:extLst>
          </p:cNvPr>
          <p:cNvSpPr/>
          <p:nvPr/>
        </p:nvSpPr>
        <p:spPr>
          <a:xfrm>
            <a:off x="2664" y="6304002"/>
            <a:ext cx="8985448" cy="553998"/>
          </a:xfrm>
          <a:prstGeom prst="rect">
            <a:avLst/>
          </a:prstGeom>
        </p:spPr>
        <p:txBody>
          <a:bodyPr wrap="square">
            <a:spAutoFit/>
          </a:bodyPr>
          <a:lstStyle/>
          <a:p>
            <a:r>
              <a:rPr lang="de-DE" sz="1000" dirty="0"/>
              <a:t>Kirchhof P, Benussi S, Kotecha D, </a:t>
            </a:r>
            <a:r>
              <a:rPr lang="de-DE" sz="1000" dirty="0" err="1"/>
              <a:t>Ahlsson</a:t>
            </a:r>
            <a:r>
              <a:rPr lang="de-DE" sz="1000"/>
              <a:t> A, Atar D, Casadei B, Castella M, Diener H-C, Heidbuchel H, Hendriks J, Hindricks G, Manolis A, Oldgren J, Popescu B, Schotten U, van Putte B and Vardas P 2016 2016 ESC Guidelines for the management of atrial fibrillation developed in collaboration with EACTS. Eur Heart J 37: 2893–2962.</a:t>
            </a:r>
          </a:p>
        </p:txBody>
      </p:sp>
      <p:sp>
        <p:nvSpPr>
          <p:cNvPr id="7" name="Rechteck 6">
            <a:extLst>
              <a:ext uri="{FF2B5EF4-FFF2-40B4-BE49-F238E27FC236}">
                <a16:creationId xmlns:a16="http://schemas.microsoft.com/office/drawing/2014/main" id="{11872575-C319-4673-BE00-847C82C4B1BB}"/>
              </a:ext>
            </a:extLst>
          </p:cNvPr>
          <p:cNvSpPr/>
          <p:nvPr/>
        </p:nvSpPr>
        <p:spPr>
          <a:xfrm>
            <a:off x="0" y="5813317"/>
            <a:ext cx="4953000" cy="553998"/>
          </a:xfrm>
          <a:prstGeom prst="rect">
            <a:avLst/>
          </a:prstGeom>
        </p:spPr>
        <p:txBody>
          <a:bodyPr>
            <a:spAutoFit/>
          </a:bodyPr>
          <a:lstStyle/>
          <a:p>
            <a:r>
              <a:rPr lang="de-DE" sz="1000"/>
              <a:t>Angermann C 2011 Praxis der Echokardiografie. Das Referenzwerk zur echokardiografischen Diagnostik ; 68 Tabellen. 3., überarb. Aufl. Hg. v. Frank A. Flachskampf. Stuttgart [u.a.]: Thieme.</a:t>
            </a:r>
          </a:p>
        </p:txBody>
      </p:sp>
    </p:spTree>
    <p:extLst>
      <p:ext uri="{BB962C8B-B14F-4D97-AF65-F5344CB8AC3E}">
        <p14:creationId xmlns:p14="http://schemas.microsoft.com/office/powerpoint/2010/main" val="2818691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F5B22-3F5E-416C-8259-AC31D45E1973}"/>
              </a:ext>
            </a:extLst>
          </p:cNvPr>
          <p:cNvSpPr>
            <a:spLocks noGrp="1"/>
          </p:cNvSpPr>
          <p:nvPr>
            <p:ph type="title"/>
          </p:nvPr>
        </p:nvSpPr>
        <p:spPr/>
        <p:txBody>
          <a:bodyPr/>
          <a:lstStyle/>
          <a:p>
            <a:r>
              <a:rPr lang="de-DE" dirty="0"/>
              <a:t>Echokardiographie-geführte Rhythmisierung bei Vorhofflimmern</a:t>
            </a:r>
          </a:p>
        </p:txBody>
      </p:sp>
      <p:sp>
        <p:nvSpPr>
          <p:cNvPr id="3" name="Inhaltsplatzhalter 2">
            <a:extLst>
              <a:ext uri="{FF2B5EF4-FFF2-40B4-BE49-F238E27FC236}">
                <a16:creationId xmlns:a16="http://schemas.microsoft.com/office/drawing/2014/main" id="{9A28DB2C-31E6-4C6E-9D80-E9264E715C69}"/>
              </a:ext>
            </a:extLst>
          </p:cNvPr>
          <p:cNvSpPr>
            <a:spLocks noGrp="1"/>
          </p:cNvSpPr>
          <p:nvPr>
            <p:ph sz="half" idx="1"/>
          </p:nvPr>
        </p:nvSpPr>
        <p:spPr/>
        <p:txBody>
          <a:bodyPr/>
          <a:lstStyle/>
          <a:p>
            <a:r>
              <a:rPr lang="de-DE" dirty="0"/>
              <a:t>Vor einer Kardioversion (KV) muss nach den aktuellen Leitlinien entweder eine dreiwöchige Antikoagulation durchgeführt werden (</a:t>
            </a:r>
            <a:r>
              <a:rPr lang="de-DE" dirty="0">
                <a:solidFill>
                  <a:srgbClr val="FF0000"/>
                </a:solidFill>
              </a:rPr>
              <a:t>konventioneller</a:t>
            </a:r>
            <a:r>
              <a:rPr lang="de-DE" dirty="0"/>
              <a:t> Ansatz), oder eine TEE-Untersuchung, um Thromben im LA und LAA auszuschließen (</a:t>
            </a:r>
            <a:r>
              <a:rPr lang="de-DE" dirty="0">
                <a:solidFill>
                  <a:srgbClr val="FF0000"/>
                </a:solidFill>
              </a:rPr>
              <a:t>TEE-geführter </a:t>
            </a:r>
            <a:r>
              <a:rPr lang="de-DE" dirty="0"/>
              <a:t>Ansatz).  </a:t>
            </a:r>
          </a:p>
          <a:p>
            <a:r>
              <a:rPr lang="de-DE" dirty="0"/>
              <a:t>Bei der TTE-Untersuchung besteht zwar eine gute Spezifität, jedoch eine nicht akzeptable geringe Sensitivität für die Detektion von Thromben.   </a:t>
            </a:r>
          </a:p>
          <a:p>
            <a:r>
              <a:rPr lang="de-DE" dirty="0"/>
              <a:t>Neben organisierten Thromben zeigen auch </a:t>
            </a:r>
            <a:r>
              <a:rPr lang="de-DE" dirty="0">
                <a:solidFill>
                  <a:srgbClr val="FF0000"/>
                </a:solidFill>
              </a:rPr>
              <a:t>Spontan-Echo-Kontrast (SEC) </a:t>
            </a:r>
            <a:r>
              <a:rPr lang="de-DE" dirty="0"/>
              <a:t>und eine LAA-Dysfunktion mit einer verminderten Flussgeschwindigkeit im LAA (&lt;0,25 cm/s) ein erhöhtes Thromboembolierisiko an. </a:t>
            </a:r>
          </a:p>
          <a:p>
            <a:r>
              <a:rPr lang="de-DE" dirty="0"/>
              <a:t>Bei Vorliegen eines Thrombus darf keine Kardioversion erfolgen. In diesem Fall erfolgt normalerweise eine Kontrolle nach 4 Wochen.</a:t>
            </a:r>
          </a:p>
          <a:p>
            <a:r>
              <a:rPr lang="de-DE" dirty="0"/>
              <a:t>Nach erfolgter KV ist zwingend eine  Antikoagulation erforderlich (s. LA- und </a:t>
            </a:r>
            <a:r>
              <a:rPr lang="de-DE" dirty="0">
                <a:solidFill>
                  <a:srgbClr val="FF0000"/>
                </a:solidFill>
              </a:rPr>
              <a:t>LAA-</a:t>
            </a:r>
            <a:r>
              <a:rPr lang="de-DE" dirty="0" err="1">
                <a:solidFill>
                  <a:srgbClr val="FF0000"/>
                </a:solidFill>
              </a:rPr>
              <a:t>Stunning</a:t>
            </a:r>
            <a:r>
              <a:rPr lang="de-DE" dirty="0">
                <a:solidFill>
                  <a:srgbClr val="FF0000"/>
                </a:solidFill>
              </a:rPr>
              <a:t>-Phänomen</a:t>
            </a:r>
            <a:r>
              <a:rPr lang="de-DE" dirty="0"/>
              <a:t>).  </a:t>
            </a:r>
          </a:p>
          <a:p>
            <a:pPr lvl="1"/>
            <a:endParaRPr lang="de-DE" dirty="0"/>
          </a:p>
        </p:txBody>
      </p:sp>
      <p:pic>
        <p:nvPicPr>
          <p:cNvPr id="5" name="Inhaltsplatzhalter 4">
            <a:extLst>
              <a:ext uri="{FF2B5EF4-FFF2-40B4-BE49-F238E27FC236}">
                <a16:creationId xmlns:a16="http://schemas.microsoft.com/office/drawing/2014/main" id="{C1838F60-D339-4AFA-951D-210E06FEC8F3}"/>
              </a:ext>
            </a:extLst>
          </p:cNvPr>
          <p:cNvPicPr>
            <a:picLocks noGrp="1" noChangeAspect="1"/>
          </p:cNvPicPr>
          <p:nvPr>
            <p:ph sz="half" idx="2"/>
          </p:nvPr>
        </p:nvPicPr>
        <p:blipFill rotWithShape="1">
          <a:blip r:embed="rId3"/>
          <a:srcRect l="18605"/>
          <a:stretch/>
        </p:blipFill>
        <p:spPr>
          <a:xfrm>
            <a:off x="4944214" y="1825625"/>
            <a:ext cx="2240435" cy="2179440"/>
          </a:xfrm>
          <a:prstGeom prst="rect">
            <a:avLst/>
          </a:prstGeom>
        </p:spPr>
      </p:pic>
      <p:sp>
        <p:nvSpPr>
          <p:cNvPr id="4" name="Rechteck 3">
            <a:extLst>
              <a:ext uri="{FF2B5EF4-FFF2-40B4-BE49-F238E27FC236}">
                <a16:creationId xmlns:a16="http://schemas.microsoft.com/office/drawing/2014/main" id="{2B92192E-BED3-4E72-9EE3-A79DF0C27AEF}"/>
              </a:ext>
            </a:extLst>
          </p:cNvPr>
          <p:cNvSpPr/>
          <p:nvPr/>
        </p:nvSpPr>
        <p:spPr>
          <a:xfrm>
            <a:off x="0" y="6546248"/>
            <a:ext cx="7401272" cy="246221"/>
          </a:xfrm>
          <a:prstGeom prst="rect">
            <a:avLst/>
          </a:prstGeom>
        </p:spPr>
        <p:txBody>
          <a:bodyPr wrap="square">
            <a:spAutoFit/>
          </a:bodyPr>
          <a:lstStyle/>
          <a:p>
            <a:r>
              <a:rPr lang="de-DE" sz="1000" dirty="0"/>
              <a:t>Lancellotti, Patrizio; </a:t>
            </a:r>
            <a:r>
              <a:rPr lang="de-DE" sz="1000" dirty="0" err="1"/>
              <a:t>Cosyns</a:t>
            </a:r>
            <a:r>
              <a:rPr lang="de-DE" sz="1000"/>
              <a:t>, Bernard (Hg.) 2016 The EACVI echo handbook. Oxford: Oxford University Press.</a:t>
            </a:r>
          </a:p>
        </p:txBody>
      </p:sp>
      <p:pic>
        <p:nvPicPr>
          <p:cNvPr id="6" name="Grafik 5">
            <a:extLst>
              <a:ext uri="{FF2B5EF4-FFF2-40B4-BE49-F238E27FC236}">
                <a16:creationId xmlns:a16="http://schemas.microsoft.com/office/drawing/2014/main" id="{6B6DD5CC-1317-49F0-B3CE-EB78082B6BD8}"/>
              </a:ext>
            </a:extLst>
          </p:cNvPr>
          <p:cNvPicPr>
            <a:picLocks noChangeAspect="1"/>
          </p:cNvPicPr>
          <p:nvPr/>
        </p:nvPicPr>
        <p:blipFill>
          <a:blip r:embed="rId4"/>
          <a:stretch>
            <a:fillRect/>
          </a:stretch>
        </p:blipFill>
        <p:spPr>
          <a:xfrm>
            <a:off x="4923103" y="4137025"/>
            <a:ext cx="2219325" cy="1895475"/>
          </a:xfrm>
          <a:prstGeom prst="rect">
            <a:avLst/>
          </a:prstGeom>
        </p:spPr>
      </p:pic>
      <p:pic>
        <p:nvPicPr>
          <p:cNvPr id="7" name="Grafik 6">
            <a:extLst>
              <a:ext uri="{FF2B5EF4-FFF2-40B4-BE49-F238E27FC236}">
                <a16:creationId xmlns:a16="http://schemas.microsoft.com/office/drawing/2014/main" id="{C71AD61B-27D0-45CD-A96A-B6FD63A2E05E}"/>
              </a:ext>
            </a:extLst>
          </p:cNvPr>
          <p:cNvPicPr>
            <a:picLocks noChangeAspect="1"/>
          </p:cNvPicPr>
          <p:nvPr/>
        </p:nvPicPr>
        <p:blipFill>
          <a:blip r:embed="rId5"/>
          <a:stretch>
            <a:fillRect/>
          </a:stretch>
        </p:blipFill>
        <p:spPr>
          <a:xfrm>
            <a:off x="7237775" y="1773238"/>
            <a:ext cx="2584470" cy="4032129"/>
          </a:xfrm>
          <a:prstGeom prst="rect">
            <a:avLst/>
          </a:prstGeom>
        </p:spPr>
      </p:pic>
      <p:sp>
        <p:nvSpPr>
          <p:cNvPr id="9" name="Textfeld 8">
            <a:extLst>
              <a:ext uri="{FF2B5EF4-FFF2-40B4-BE49-F238E27FC236}">
                <a16:creationId xmlns:a16="http://schemas.microsoft.com/office/drawing/2014/main" id="{D19F9BE7-69ED-4019-84B6-36650529AA74}"/>
              </a:ext>
            </a:extLst>
          </p:cNvPr>
          <p:cNvSpPr txBox="1"/>
          <p:nvPr/>
        </p:nvSpPr>
        <p:spPr>
          <a:xfrm>
            <a:off x="7453433" y="5878611"/>
            <a:ext cx="1595309" cy="246221"/>
          </a:xfrm>
          <a:prstGeom prst="rect">
            <a:avLst/>
          </a:prstGeom>
          <a:noFill/>
        </p:spPr>
        <p:txBody>
          <a:bodyPr wrap="none" rtlCol="0">
            <a:spAutoFit/>
          </a:bodyPr>
          <a:lstStyle/>
          <a:p>
            <a:r>
              <a:rPr lang="de-DE" sz="1000">
                <a:solidFill>
                  <a:schemeClr val="tx1"/>
                </a:solidFill>
              </a:rPr>
              <a:t>LAA-Stunning nach KV</a:t>
            </a:r>
          </a:p>
        </p:txBody>
      </p:sp>
    </p:spTree>
    <p:extLst>
      <p:ext uri="{BB962C8B-B14F-4D97-AF65-F5344CB8AC3E}">
        <p14:creationId xmlns:p14="http://schemas.microsoft.com/office/powerpoint/2010/main" val="171744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DFDC1-DC3C-4024-BC18-D22E36E683E5}"/>
              </a:ext>
            </a:extLst>
          </p:cNvPr>
          <p:cNvSpPr>
            <a:spLocks noGrp="1"/>
          </p:cNvSpPr>
          <p:nvPr>
            <p:ph type="title"/>
          </p:nvPr>
        </p:nvSpPr>
        <p:spPr/>
        <p:txBody>
          <a:bodyPr/>
          <a:lstStyle/>
          <a:p>
            <a:r>
              <a:rPr lang="de-DE" dirty="0"/>
              <a:t>Auswirkungen der Schlagvariabilität bei VHF für die Echokardiographie</a:t>
            </a:r>
          </a:p>
        </p:txBody>
      </p:sp>
      <p:sp>
        <p:nvSpPr>
          <p:cNvPr id="3" name="Inhaltsplatzhalter 2">
            <a:extLst>
              <a:ext uri="{FF2B5EF4-FFF2-40B4-BE49-F238E27FC236}">
                <a16:creationId xmlns:a16="http://schemas.microsoft.com/office/drawing/2014/main" id="{10D32DBB-8DF1-4B0C-B53E-0C5A886D302C}"/>
              </a:ext>
            </a:extLst>
          </p:cNvPr>
          <p:cNvSpPr>
            <a:spLocks noGrp="1"/>
          </p:cNvSpPr>
          <p:nvPr>
            <p:ph sz="half" idx="1"/>
          </p:nvPr>
        </p:nvSpPr>
        <p:spPr/>
        <p:txBody>
          <a:bodyPr/>
          <a:lstStyle/>
          <a:p>
            <a:r>
              <a:rPr lang="de-DE"/>
              <a:t>Die Variabilität der meisten Messungen von Schlag zu Schlag geht auf folgende Parameter zurück:</a:t>
            </a:r>
          </a:p>
          <a:p>
            <a:pPr lvl="1"/>
            <a:r>
              <a:rPr lang="de-DE"/>
              <a:t>Schlagvolumen</a:t>
            </a:r>
            <a:endParaRPr lang="de-DE" dirty="0"/>
          </a:p>
          <a:p>
            <a:pPr lvl="2"/>
            <a:r>
              <a:rPr lang="de-DE" dirty="0"/>
              <a:t>Gradienten (z.B. bei Aortenstenose)</a:t>
            </a:r>
          </a:p>
          <a:p>
            <a:pPr lvl="2"/>
            <a:r>
              <a:rPr lang="de-DE" dirty="0"/>
              <a:t>Regurgitationsvolumen (z.B. bei Mitralinsuffizienz) </a:t>
            </a:r>
          </a:p>
          <a:p>
            <a:pPr lvl="1"/>
            <a:r>
              <a:rPr lang="de-DE" dirty="0"/>
              <a:t>Ejektionsfraktion</a:t>
            </a:r>
          </a:p>
          <a:p>
            <a:pPr lvl="1"/>
            <a:r>
              <a:rPr lang="de-DE" dirty="0"/>
              <a:t>Frequenz und </a:t>
            </a:r>
            <a:r>
              <a:rPr lang="de-DE" b="1" dirty="0"/>
              <a:t>Dauer der Diastole</a:t>
            </a:r>
          </a:p>
          <a:p>
            <a:pPr lvl="2"/>
            <a:r>
              <a:rPr lang="de-DE" dirty="0"/>
              <a:t>Diastolische Füllung und Diameter</a:t>
            </a:r>
          </a:p>
          <a:p>
            <a:pPr lvl="2"/>
            <a:r>
              <a:rPr lang="de-DE" dirty="0"/>
              <a:t>Mitralstenose: Gradient stark frequenzabhängig</a:t>
            </a:r>
          </a:p>
          <a:p>
            <a:r>
              <a:rPr lang="de-DE"/>
              <a:t>Es wird empfohlen, </a:t>
            </a:r>
            <a:r>
              <a:rPr lang="de-DE" dirty="0"/>
              <a:t>Durchschnittswerte von mehreren Schlägen zu berechnen.</a:t>
            </a:r>
          </a:p>
          <a:p>
            <a:r>
              <a:rPr lang="de-DE"/>
              <a:t>Wenn möglich, sollte eine Wiederholung </a:t>
            </a:r>
            <a:r>
              <a:rPr lang="de-DE" dirty="0"/>
              <a:t>der Messungen nach Frequenzregulierung </a:t>
            </a:r>
            <a:r>
              <a:rPr lang="de-DE"/>
              <a:t>oder Rhythmisierung erfolgen. </a:t>
            </a:r>
            <a:endParaRPr lang="de-DE" dirty="0"/>
          </a:p>
          <a:p>
            <a:r>
              <a:rPr lang="de-DE" dirty="0">
                <a:solidFill>
                  <a:srgbClr val="FF0000"/>
                </a:solidFill>
              </a:rPr>
              <a:t>Eine fehlende Variabilität von Schlag zu Schlag </a:t>
            </a:r>
            <a:r>
              <a:rPr lang="de-DE" dirty="0"/>
              <a:t>kann als diagnostisches Kriterium für einen erhöhten diastolischen Füllungsdruck verwendet werden. </a:t>
            </a:r>
          </a:p>
        </p:txBody>
      </p:sp>
      <p:pic>
        <p:nvPicPr>
          <p:cNvPr id="8" name="Inhaltsplatzhalter 7">
            <a:extLst>
              <a:ext uri="{FF2B5EF4-FFF2-40B4-BE49-F238E27FC236}">
                <a16:creationId xmlns:a16="http://schemas.microsoft.com/office/drawing/2014/main" id="{D5870078-D844-4B62-AB3C-D4B0937CD0BA}"/>
              </a:ext>
            </a:extLst>
          </p:cNvPr>
          <p:cNvPicPr>
            <a:picLocks noGrp="1" noChangeAspect="1"/>
          </p:cNvPicPr>
          <p:nvPr>
            <p:ph sz="half" idx="2"/>
          </p:nvPr>
        </p:nvPicPr>
        <p:blipFill>
          <a:blip r:embed="rId2"/>
          <a:stretch>
            <a:fillRect/>
          </a:stretch>
        </p:blipFill>
        <p:spPr>
          <a:xfrm>
            <a:off x="5082381" y="2585244"/>
            <a:ext cx="4171950" cy="3324225"/>
          </a:xfrm>
          <a:prstGeom prst="rect">
            <a:avLst/>
          </a:prstGeom>
        </p:spPr>
      </p:pic>
    </p:spTree>
    <p:extLst>
      <p:ext uri="{BB962C8B-B14F-4D97-AF65-F5344CB8AC3E}">
        <p14:creationId xmlns:p14="http://schemas.microsoft.com/office/powerpoint/2010/main" val="339352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B37F5-467F-412B-A263-84EF40A252FF}"/>
              </a:ext>
            </a:extLst>
          </p:cNvPr>
          <p:cNvSpPr>
            <a:spLocks noGrp="1"/>
          </p:cNvSpPr>
          <p:nvPr>
            <p:ph type="title"/>
          </p:nvPr>
        </p:nvSpPr>
        <p:spPr/>
        <p:txBody>
          <a:bodyPr/>
          <a:lstStyle/>
          <a:p>
            <a:r>
              <a:rPr lang="de-DE" dirty="0"/>
              <a:t>Das transmitrale Einflussprofil bei VHF</a:t>
            </a:r>
          </a:p>
        </p:txBody>
      </p:sp>
      <p:pic>
        <p:nvPicPr>
          <p:cNvPr id="6" name="Inhaltsplatzhalter 5">
            <a:extLst>
              <a:ext uri="{FF2B5EF4-FFF2-40B4-BE49-F238E27FC236}">
                <a16:creationId xmlns:a16="http://schemas.microsoft.com/office/drawing/2014/main" id="{993D6992-2E20-451E-BF8D-D0DAD66D57D2}"/>
              </a:ext>
            </a:extLst>
          </p:cNvPr>
          <p:cNvPicPr>
            <a:picLocks noGrp="1" noChangeAspect="1"/>
          </p:cNvPicPr>
          <p:nvPr>
            <p:ph sz="half" idx="2"/>
          </p:nvPr>
        </p:nvPicPr>
        <p:blipFill rotWithShape="1">
          <a:blip r:embed="rId3"/>
          <a:srcRect r="68308" b="50248"/>
          <a:stretch/>
        </p:blipFill>
        <p:spPr>
          <a:xfrm>
            <a:off x="7385050" y="2112295"/>
            <a:ext cx="1932289" cy="1940394"/>
          </a:xfrm>
          <a:prstGeom prst="rect">
            <a:avLst/>
          </a:prstGeom>
        </p:spPr>
      </p:pic>
      <p:sp>
        <p:nvSpPr>
          <p:cNvPr id="3" name="Inhaltsplatzhalter 2">
            <a:extLst>
              <a:ext uri="{FF2B5EF4-FFF2-40B4-BE49-F238E27FC236}">
                <a16:creationId xmlns:a16="http://schemas.microsoft.com/office/drawing/2014/main" id="{BA1D6157-1AEB-4BDB-82B4-71689D6D60D4}"/>
              </a:ext>
            </a:extLst>
          </p:cNvPr>
          <p:cNvSpPr>
            <a:spLocks noGrp="1"/>
          </p:cNvSpPr>
          <p:nvPr>
            <p:ph sz="half" idx="1"/>
          </p:nvPr>
        </p:nvSpPr>
        <p:spPr/>
        <p:txBody>
          <a:bodyPr/>
          <a:lstStyle/>
          <a:p>
            <a:endParaRPr lang="de-DE" dirty="0"/>
          </a:p>
          <a:p>
            <a:r>
              <a:rPr lang="de-DE" dirty="0"/>
              <a:t>Aufgrund der nicht vorhandenen atrialen Kontraktion fehlt die A-Welle und damit die typische E/A-Konfiguration. </a:t>
            </a:r>
          </a:p>
          <a:p>
            <a:r>
              <a:rPr lang="de-DE" dirty="0"/>
              <a:t>Mögliche Fallstricke</a:t>
            </a:r>
          </a:p>
          <a:p>
            <a:pPr lvl="1"/>
            <a:r>
              <a:rPr lang="de-DE" dirty="0"/>
              <a:t>Fehlende atriale Kontraktilität wird als restriktives Flussmuster interpretiert</a:t>
            </a:r>
          </a:p>
          <a:p>
            <a:pPr lvl="1"/>
            <a:r>
              <a:rPr lang="de-DE" dirty="0"/>
              <a:t>Eine bei erhöhtem Füllungsdruck vorliegende L-Welle wird als A-Welle interpretiert</a:t>
            </a:r>
          </a:p>
          <a:p>
            <a:pPr lvl="1"/>
            <a:r>
              <a:rPr lang="de-DE" dirty="0"/>
              <a:t>„Atriales Stunning“ nach Kardioversion wird als Vorhofflimmern interpretiert.</a:t>
            </a:r>
          </a:p>
          <a:p>
            <a:endParaRPr lang="de-DE" dirty="0"/>
          </a:p>
          <a:p>
            <a:endParaRPr lang="de-DE" dirty="0"/>
          </a:p>
          <a:p>
            <a:endParaRPr lang="de-DE" dirty="0"/>
          </a:p>
        </p:txBody>
      </p:sp>
      <p:pic>
        <p:nvPicPr>
          <p:cNvPr id="7" name="Grafik 6">
            <a:extLst>
              <a:ext uri="{FF2B5EF4-FFF2-40B4-BE49-F238E27FC236}">
                <a16:creationId xmlns:a16="http://schemas.microsoft.com/office/drawing/2014/main" id="{474862DA-514D-4F74-99D2-56857D29FAEB}"/>
              </a:ext>
            </a:extLst>
          </p:cNvPr>
          <p:cNvPicPr>
            <a:picLocks noChangeAspect="1"/>
          </p:cNvPicPr>
          <p:nvPr/>
        </p:nvPicPr>
        <p:blipFill rotWithShape="1">
          <a:blip r:embed="rId4"/>
          <a:srcRect t="11111" b="13391"/>
          <a:stretch/>
        </p:blipFill>
        <p:spPr>
          <a:xfrm>
            <a:off x="5462698" y="2498276"/>
            <a:ext cx="1813779" cy="1554413"/>
          </a:xfrm>
          <a:prstGeom prst="rect">
            <a:avLst/>
          </a:prstGeom>
        </p:spPr>
      </p:pic>
      <p:pic>
        <p:nvPicPr>
          <p:cNvPr id="10" name="Grafik 9">
            <a:extLst>
              <a:ext uri="{FF2B5EF4-FFF2-40B4-BE49-F238E27FC236}">
                <a16:creationId xmlns:a16="http://schemas.microsoft.com/office/drawing/2014/main" id="{D4180972-D43E-46E7-8F88-24564DA5D717}"/>
              </a:ext>
            </a:extLst>
          </p:cNvPr>
          <p:cNvPicPr>
            <a:picLocks noChangeAspect="1"/>
          </p:cNvPicPr>
          <p:nvPr/>
        </p:nvPicPr>
        <p:blipFill>
          <a:blip r:embed="rId5"/>
          <a:stretch>
            <a:fillRect/>
          </a:stretch>
        </p:blipFill>
        <p:spPr>
          <a:xfrm>
            <a:off x="5462698" y="4380120"/>
            <a:ext cx="3859102" cy="2200847"/>
          </a:xfrm>
          <a:prstGeom prst="rect">
            <a:avLst/>
          </a:prstGeom>
        </p:spPr>
      </p:pic>
      <p:sp>
        <p:nvSpPr>
          <p:cNvPr id="11" name="Rechteck 10">
            <a:extLst>
              <a:ext uri="{FF2B5EF4-FFF2-40B4-BE49-F238E27FC236}">
                <a16:creationId xmlns:a16="http://schemas.microsoft.com/office/drawing/2014/main" id="{6FC4A0A8-DC79-4B98-A108-AF0544205947}"/>
              </a:ext>
            </a:extLst>
          </p:cNvPr>
          <p:cNvSpPr/>
          <p:nvPr/>
        </p:nvSpPr>
        <p:spPr>
          <a:xfrm>
            <a:off x="-28302" y="5688449"/>
            <a:ext cx="5354091" cy="1169551"/>
          </a:xfrm>
          <a:prstGeom prst="rect">
            <a:avLst/>
          </a:prstGeom>
        </p:spPr>
        <p:txBody>
          <a:bodyPr wrap="square">
            <a:spAutoFit/>
          </a:bodyPr>
          <a:lstStyle/>
          <a:p>
            <a:r>
              <a:rPr lang="de-DE" sz="1000" dirty="0" err="1"/>
              <a:t>Nagueh</a:t>
            </a:r>
            <a:r>
              <a:rPr lang="de-DE" sz="1000"/>
              <a:t> S, Smiseth O, Appleton C, Byrd B, Dokainish H, Edvardsen T, Flachskampf F, Gillebert T, Klein A, Lancellotti P, Marino P, Oh J, Popescu B and Waggoner A 2016 Recommendations for the Evaluation of Left Ventricular Diastolic Function by Echocardiography: An Update from the American Society of Echocardiography and the European Association of Cardiovascular Imaging. Journal of the American Society of Echocardiography : official publication of the American Society of Echocardiography 29: 277–314.</a:t>
            </a:r>
          </a:p>
        </p:txBody>
      </p:sp>
    </p:spTree>
    <p:extLst>
      <p:ext uri="{BB962C8B-B14F-4D97-AF65-F5344CB8AC3E}">
        <p14:creationId xmlns:p14="http://schemas.microsoft.com/office/powerpoint/2010/main" val="137758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7CDBB-49D4-46B0-AED9-52E252B22DA5}"/>
              </a:ext>
            </a:extLst>
          </p:cNvPr>
          <p:cNvSpPr>
            <a:spLocks noGrp="1"/>
          </p:cNvSpPr>
          <p:nvPr>
            <p:ph type="title"/>
          </p:nvPr>
        </p:nvSpPr>
        <p:spPr/>
        <p:txBody>
          <a:bodyPr/>
          <a:lstStyle/>
          <a:p>
            <a:r>
              <a:rPr lang="de-DE" dirty="0"/>
              <a:t>Parameter zur Evaluation der diastolischen Funktionsstörung bei VHF</a:t>
            </a:r>
            <a:br>
              <a:rPr lang="de-DE" dirty="0"/>
            </a:br>
            <a:endParaRPr lang="de-DE" dirty="0"/>
          </a:p>
        </p:txBody>
      </p:sp>
      <p:sp>
        <p:nvSpPr>
          <p:cNvPr id="3" name="Inhaltsplatzhalter 2">
            <a:extLst>
              <a:ext uri="{FF2B5EF4-FFF2-40B4-BE49-F238E27FC236}">
                <a16:creationId xmlns:a16="http://schemas.microsoft.com/office/drawing/2014/main" id="{D3D7F682-8386-4B50-B3AF-DB486928E287}"/>
              </a:ext>
            </a:extLst>
          </p:cNvPr>
          <p:cNvSpPr>
            <a:spLocks noGrp="1"/>
          </p:cNvSpPr>
          <p:nvPr>
            <p:ph sz="half" idx="1"/>
          </p:nvPr>
        </p:nvSpPr>
        <p:spPr/>
        <p:txBody>
          <a:bodyPr/>
          <a:lstStyle/>
          <a:p>
            <a:r>
              <a:rPr lang="de-DE"/>
              <a:t>VHF tritt bei Patienten mit diastolischer Funktionsstörung gehäuft auf.  </a:t>
            </a:r>
          </a:p>
          <a:p>
            <a:r>
              <a:rPr lang="de-DE"/>
              <a:t>Bei </a:t>
            </a:r>
            <a:r>
              <a:rPr lang="de-DE" dirty="0"/>
              <a:t>VHF sind folgende Parameter zur Evaluation der </a:t>
            </a:r>
            <a:r>
              <a:rPr lang="de-DE"/>
              <a:t>diastolischen Funktion bzw des diastl. Füllungsdrucks </a:t>
            </a:r>
            <a:r>
              <a:rPr lang="de-DE" dirty="0"/>
              <a:t>anzuwenden: </a:t>
            </a:r>
          </a:p>
          <a:p>
            <a:pPr lvl="1"/>
            <a:r>
              <a:rPr lang="de-DE" dirty="0">
                <a:highlight>
                  <a:srgbClr val="FFFF00"/>
                </a:highlight>
              </a:rPr>
              <a:t>DT </a:t>
            </a:r>
            <a:r>
              <a:rPr lang="de-DE">
                <a:highlight>
                  <a:srgbClr val="FFFF00"/>
                </a:highlight>
              </a:rPr>
              <a:t>&lt; 150 </a:t>
            </a:r>
            <a:r>
              <a:rPr lang="de-DE" dirty="0">
                <a:highlight>
                  <a:srgbClr val="FFFF00"/>
                </a:highlight>
              </a:rPr>
              <a:t>ms </a:t>
            </a:r>
            <a:r>
              <a:rPr lang="de-DE" dirty="0"/>
              <a:t>als Zeichen eines erhöhten enddiastolischen Füllungsdrucks</a:t>
            </a:r>
          </a:p>
          <a:p>
            <a:pPr lvl="1"/>
            <a:r>
              <a:rPr lang="de-DE" dirty="0">
                <a:highlight>
                  <a:srgbClr val="FFFF00"/>
                </a:highlight>
              </a:rPr>
              <a:t>IVRT &lt; 65 ms. </a:t>
            </a:r>
            <a:r>
              <a:rPr lang="de-DE" dirty="0"/>
              <a:t>Dies ist die Zeit zwischen Aortenklappenschluss und Mitralklappenöffnung, also unmittelbar vor der LV-Füllung. Sie wird gemessen mittels CW-Doppler zwischen Aorten- und Mitralklappe. </a:t>
            </a:r>
          </a:p>
          <a:p>
            <a:pPr lvl="1"/>
            <a:r>
              <a:rPr lang="de-DE" dirty="0">
                <a:highlight>
                  <a:srgbClr val="FFFF00"/>
                </a:highlight>
              </a:rPr>
              <a:t>E/e‘ &gt; 11 </a:t>
            </a:r>
            <a:r>
              <a:rPr lang="de-DE" dirty="0"/>
              <a:t>(mittlerer Wert </a:t>
            </a:r>
            <a:r>
              <a:rPr lang="de-DE"/>
              <a:t>von septalem </a:t>
            </a:r>
            <a:r>
              <a:rPr lang="de-DE" dirty="0"/>
              <a:t>und lateralem e</a:t>
            </a:r>
            <a:r>
              <a:rPr lang="de-DE"/>
              <a:t>‘) </a:t>
            </a:r>
            <a:endParaRPr lang="de-DE" dirty="0"/>
          </a:p>
          <a:p>
            <a:pPr lvl="1"/>
            <a:r>
              <a:rPr lang="de-DE" dirty="0">
                <a:highlight>
                  <a:srgbClr val="FFFF00"/>
                </a:highlight>
              </a:rPr>
              <a:t>V(TR) &gt; 2,8 m/s </a:t>
            </a:r>
            <a:r>
              <a:rPr lang="de-DE" dirty="0"/>
              <a:t>als Zeichen eines </a:t>
            </a:r>
            <a:r>
              <a:rPr lang="de-DE"/>
              <a:t>erhöhten LAP.</a:t>
            </a:r>
            <a:endParaRPr lang="de-DE" dirty="0"/>
          </a:p>
          <a:p>
            <a:r>
              <a:rPr lang="de-DE" dirty="0"/>
              <a:t>Eine Einschätzung des Schweregrads der diastolischen Funktionsstörung ist auf herkömmliche Weise nicht möglich. </a:t>
            </a:r>
          </a:p>
        </p:txBody>
      </p:sp>
      <p:pic>
        <p:nvPicPr>
          <p:cNvPr id="5" name="Inhaltsplatzhalter 4">
            <a:extLst>
              <a:ext uri="{FF2B5EF4-FFF2-40B4-BE49-F238E27FC236}">
                <a16:creationId xmlns:a16="http://schemas.microsoft.com/office/drawing/2014/main" id="{D1F25D48-3FDC-4C36-93D4-BF850461E60C}"/>
              </a:ext>
            </a:extLst>
          </p:cNvPr>
          <p:cNvPicPr>
            <a:picLocks noGrp="1" noChangeAspect="1"/>
          </p:cNvPicPr>
          <p:nvPr>
            <p:ph sz="half" idx="2"/>
          </p:nvPr>
        </p:nvPicPr>
        <p:blipFill>
          <a:blip r:embed="rId2"/>
          <a:stretch>
            <a:fillRect/>
          </a:stretch>
        </p:blipFill>
        <p:spPr>
          <a:xfrm>
            <a:off x="7070860" y="2996952"/>
            <a:ext cx="2634668" cy="1800200"/>
          </a:xfrm>
          <a:prstGeom prst="rect">
            <a:avLst/>
          </a:prstGeom>
        </p:spPr>
      </p:pic>
      <p:pic>
        <p:nvPicPr>
          <p:cNvPr id="6" name="Grafik 5">
            <a:extLst>
              <a:ext uri="{FF2B5EF4-FFF2-40B4-BE49-F238E27FC236}">
                <a16:creationId xmlns:a16="http://schemas.microsoft.com/office/drawing/2014/main" id="{AC3F06D5-919E-4B31-BEBD-AB17D368AE36}"/>
              </a:ext>
            </a:extLst>
          </p:cNvPr>
          <p:cNvPicPr>
            <a:picLocks noChangeAspect="1"/>
          </p:cNvPicPr>
          <p:nvPr/>
        </p:nvPicPr>
        <p:blipFill rotWithShape="1">
          <a:blip r:embed="rId3"/>
          <a:srcRect t="41717"/>
          <a:stretch/>
        </p:blipFill>
        <p:spPr>
          <a:xfrm>
            <a:off x="4922292" y="1453184"/>
            <a:ext cx="2262956" cy="1413990"/>
          </a:xfrm>
          <a:prstGeom prst="rect">
            <a:avLst/>
          </a:prstGeom>
        </p:spPr>
      </p:pic>
      <p:pic>
        <p:nvPicPr>
          <p:cNvPr id="7" name="Grafik 6">
            <a:extLst>
              <a:ext uri="{FF2B5EF4-FFF2-40B4-BE49-F238E27FC236}">
                <a16:creationId xmlns:a16="http://schemas.microsoft.com/office/drawing/2014/main" id="{D6766977-78A8-4A21-8EB7-3B9B73E9C338}"/>
              </a:ext>
            </a:extLst>
          </p:cNvPr>
          <p:cNvPicPr>
            <a:picLocks noChangeAspect="1"/>
          </p:cNvPicPr>
          <p:nvPr/>
        </p:nvPicPr>
        <p:blipFill>
          <a:blip r:embed="rId4"/>
          <a:stretch>
            <a:fillRect/>
          </a:stretch>
        </p:blipFill>
        <p:spPr>
          <a:xfrm>
            <a:off x="7247160" y="1453184"/>
            <a:ext cx="2458368" cy="1410965"/>
          </a:xfrm>
          <a:prstGeom prst="rect">
            <a:avLst/>
          </a:prstGeom>
        </p:spPr>
      </p:pic>
      <p:pic>
        <p:nvPicPr>
          <p:cNvPr id="8" name="Grafik 7">
            <a:extLst>
              <a:ext uri="{FF2B5EF4-FFF2-40B4-BE49-F238E27FC236}">
                <a16:creationId xmlns:a16="http://schemas.microsoft.com/office/drawing/2014/main" id="{15D52C0F-5F90-42EB-AD1F-598C4ABEE6A7}"/>
              </a:ext>
            </a:extLst>
          </p:cNvPr>
          <p:cNvPicPr>
            <a:picLocks noChangeAspect="1"/>
          </p:cNvPicPr>
          <p:nvPr/>
        </p:nvPicPr>
        <p:blipFill rotWithShape="1">
          <a:blip r:embed="rId5"/>
          <a:srcRect t="30778" b="13691"/>
          <a:stretch/>
        </p:blipFill>
        <p:spPr>
          <a:xfrm>
            <a:off x="4953001" y="2996952"/>
            <a:ext cx="1944216" cy="1803798"/>
          </a:xfrm>
          <a:prstGeom prst="rect">
            <a:avLst/>
          </a:prstGeom>
        </p:spPr>
      </p:pic>
      <p:sp>
        <p:nvSpPr>
          <p:cNvPr id="9" name="Rechteck 8">
            <a:extLst>
              <a:ext uri="{FF2B5EF4-FFF2-40B4-BE49-F238E27FC236}">
                <a16:creationId xmlns:a16="http://schemas.microsoft.com/office/drawing/2014/main" id="{050DD015-EA83-467D-86AF-00AFF2739E4E}"/>
              </a:ext>
            </a:extLst>
          </p:cNvPr>
          <p:cNvSpPr/>
          <p:nvPr/>
        </p:nvSpPr>
        <p:spPr>
          <a:xfrm>
            <a:off x="4891088" y="5688449"/>
            <a:ext cx="4983955" cy="1169551"/>
          </a:xfrm>
          <a:prstGeom prst="rect">
            <a:avLst/>
          </a:prstGeom>
        </p:spPr>
        <p:txBody>
          <a:bodyPr wrap="square">
            <a:spAutoFit/>
          </a:bodyPr>
          <a:lstStyle/>
          <a:p>
            <a:r>
              <a:rPr lang="de-DE" sz="1000" dirty="0"/>
              <a:t>Nagueh S, </a:t>
            </a:r>
            <a:r>
              <a:rPr lang="de-DE" sz="1000" dirty="0" err="1"/>
              <a:t>Smiseth</a:t>
            </a:r>
            <a:r>
              <a:rPr lang="de-DE" sz="1000"/>
              <a:t> O, Appleton C, Byrd B, Dokainish H, Edvardsen T, Flachskampf F, Gillebert T, Klein A, Lancellotti P, Marino P, Oh J, Popescu B and Waggoner A 2016 Recommendations for the Evaluation of Left Ventricular Diastolic Function by Echocardiography: An Update from the American Society of Echocardiography and the European Association of Cardiovascular Imaging. Journal of the American Society of Echocardiography : official publication of the American Society of Echocardiography 29: 277–314.</a:t>
            </a:r>
          </a:p>
        </p:txBody>
      </p:sp>
    </p:spTree>
    <p:extLst>
      <p:ext uri="{BB962C8B-B14F-4D97-AF65-F5344CB8AC3E}">
        <p14:creationId xmlns:p14="http://schemas.microsoft.com/office/powerpoint/2010/main" val="255588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BA7EE-36C0-4BE9-A4EC-A123A10828A0}"/>
              </a:ext>
            </a:extLst>
          </p:cNvPr>
          <p:cNvSpPr>
            <a:spLocks noGrp="1"/>
          </p:cNvSpPr>
          <p:nvPr>
            <p:ph type="title"/>
          </p:nvPr>
        </p:nvSpPr>
        <p:spPr/>
        <p:txBody>
          <a:bodyPr/>
          <a:lstStyle/>
          <a:p>
            <a:r>
              <a:rPr lang="de-DE" dirty="0"/>
              <a:t>Pulmonalvenenflussprofil bei VHF</a:t>
            </a:r>
          </a:p>
        </p:txBody>
      </p:sp>
      <p:sp>
        <p:nvSpPr>
          <p:cNvPr id="3" name="Inhaltsplatzhalter 2">
            <a:extLst>
              <a:ext uri="{FF2B5EF4-FFF2-40B4-BE49-F238E27FC236}">
                <a16:creationId xmlns:a16="http://schemas.microsoft.com/office/drawing/2014/main" id="{9DF38C56-0967-4365-A4CD-09A77405B67A}"/>
              </a:ext>
            </a:extLst>
          </p:cNvPr>
          <p:cNvSpPr>
            <a:spLocks noGrp="1"/>
          </p:cNvSpPr>
          <p:nvPr>
            <p:ph sz="half" idx="1"/>
          </p:nvPr>
        </p:nvSpPr>
        <p:spPr/>
        <p:txBody>
          <a:bodyPr/>
          <a:lstStyle/>
          <a:p>
            <a:r>
              <a:rPr lang="de-DE" dirty="0"/>
              <a:t>Bei VHF kommt es zu einer Veränderung des </a:t>
            </a:r>
            <a:r>
              <a:rPr lang="de-DE" dirty="0" err="1"/>
              <a:t>Pulmonalvenenflusses</a:t>
            </a:r>
            <a:r>
              <a:rPr lang="de-DE" dirty="0"/>
              <a:t> als Ausdruck einer abnehmenden LA-Funktion. </a:t>
            </a:r>
          </a:p>
          <a:p>
            <a:pPr lvl="1"/>
            <a:r>
              <a:rPr lang="de-DE" dirty="0"/>
              <a:t>Der systolische Fluss nimmt ab: S&lt;D</a:t>
            </a:r>
          </a:p>
          <a:p>
            <a:pPr lvl="1"/>
            <a:r>
              <a:rPr lang="de-DE" dirty="0"/>
              <a:t>Frühsystolischer Rückfluss </a:t>
            </a:r>
          </a:p>
          <a:p>
            <a:pPr lvl="1"/>
            <a:r>
              <a:rPr lang="de-DE" dirty="0"/>
              <a:t>Kein atrialer Rückfluss A, da es keine aktive LA-Kontraktion gibt. </a:t>
            </a:r>
          </a:p>
          <a:p>
            <a:r>
              <a:rPr lang="de-DE" dirty="0"/>
              <a:t>Nach Kardioversion kann es zu einer erneuten Verbesserung der LA-Funktion im Sinne eines reverse remodelling kommen. In einer Studie konnte eine  </a:t>
            </a:r>
            <a:r>
              <a:rPr lang="de-DE" dirty="0">
                <a:solidFill>
                  <a:srgbClr val="0065A6"/>
                </a:solidFill>
              </a:rPr>
              <a:t>systolische Flussgeschwindigkeit </a:t>
            </a:r>
            <a:r>
              <a:rPr lang="de-DE" dirty="0"/>
              <a:t>über 0,57 m/s vor der Kardioversion eine gute mechanische Erholung der LA-Funktion nach Erhalt des SR voraussagen. </a:t>
            </a:r>
          </a:p>
          <a:p>
            <a:r>
              <a:rPr lang="de-DE" dirty="0"/>
              <a:t>Die </a:t>
            </a:r>
            <a:r>
              <a:rPr lang="de-DE" dirty="0">
                <a:solidFill>
                  <a:srgbClr val="FF0000"/>
                </a:solidFill>
              </a:rPr>
              <a:t>Dezelerationszeit über der diastolischen Welle des Pulmonalvenenflusses </a:t>
            </a:r>
            <a:r>
              <a:rPr lang="de-DE" dirty="0"/>
              <a:t>läßt den LV-Füllungsdruck und den Wedge-Druck abschätzen. Dabei zeigt eine DT unter 150ms einen PCWP über 18 mmHG an (Sensitivität 100%, Spezifität 96%) </a:t>
            </a:r>
          </a:p>
          <a:p>
            <a:pPr lvl="1"/>
            <a:endParaRPr lang="de-DE" dirty="0"/>
          </a:p>
        </p:txBody>
      </p:sp>
      <p:pic>
        <p:nvPicPr>
          <p:cNvPr id="5" name="Inhaltsplatzhalter 4">
            <a:extLst>
              <a:ext uri="{FF2B5EF4-FFF2-40B4-BE49-F238E27FC236}">
                <a16:creationId xmlns:a16="http://schemas.microsoft.com/office/drawing/2014/main" id="{F1C91378-BC78-4930-B152-7D6C9BD9D624}"/>
              </a:ext>
            </a:extLst>
          </p:cNvPr>
          <p:cNvPicPr>
            <a:picLocks noGrp="1" noChangeAspect="1"/>
          </p:cNvPicPr>
          <p:nvPr>
            <p:ph sz="half" idx="2"/>
          </p:nvPr>
        </p:nvPicPr>
        <p:blipFill rotWithShape="1">
          <a:blip r:embed="rId3"/>
          <a:srcRect l="30329"/>
          <a:stretch/>
        </p:blipFill>
        <p:spPr>
          <a:xfrm>
            <a:off x="5730650" y="2212623"/>
            <a:ext cx="3768950" cy="4192246"/>
          </a:xfrm>
          <a:prstGeom prst="rect">
            <a:avLst/>
          </a:prstGeom>
        </p:spPr>
      </p:pic>
      <p:cxnSp>
        <p:nvCxnSpPr>
          <p:cNvPr id="10" name="Gerade Verbindung mit Pfeil 9">
            <a:extLst>
              <a:ext uri="{FF2B5EF4-FFF2-40B4-BE49-F238E27FC236}">
                <a16:creationId xmlns:a16="http://schemas.microsoft.com/office/drawing/2014/main" id="{21F82F74-F944-45CD-A711-814DF347AF51}"/>
              </a:ext>
            </a:extLst>
          </p:cNvPr>
          <p:cNvCxnSpPr>
            <a:cxnSpLocks/>
          </p:cNvCxnSpPr>
          <p:nvPr/>
        </p:nvCxnSpPr>
        <p:spPr bwMode="auto">
          <a:xfrm>
            <a:off x="6954786" y="4964709"/>
            <a:ext cx="288032"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hteck 13">
            <a:extLst>
              <a:ext uri="{FF2B5EF4-FFF2-40B4-BE49-F238E27FC236}">
                <a16:creationId xmlns:a16="http://schemas.microsoft.com/office/drawing/2014/main" id="{5A64EEA5-E897-4AC0-9A86-5EA885927961}"/>
              </a:ext>
            </a:extLst>
          </p:cNvPr>
          <p:cNvSpPr/>
          <p:nvPr/>
        </p:nvSpPr>
        <p:spPr>
          <a:xfrm>
            <a:off x="136844" y="6457255"/>
            <a:ext cx="9184956" cy="246221"/>
          </a:xfrm>
          <a:prstGeom prst="rect">
            <a:avLst/>
          </a:prstGeom>
        </p:spPr>
        <p:txBody>
          <a:bodyPr wrap="square">
            <a:spAutoFit/>
          </a:bodyPr>
          <a:lstStyle/>
          <a:p>
            <a:r>
              <a:rPr lang="en-US" sz="1000" dirty="0"/>
              <a:t>Kim T-S and </a:t>
            </a:r>
            <a:r>
              <a:rPr lang="en-US" sz="1000" dirty="0" err="1"/>
              <a:t>Youn</a:t>
            </a:r>
            <a:r>
              <a:rPr lang="en-US" sz="1000"/>
              <a:t> H-J 2011 Role of echocardiography in atrial fibrillation. Journal of cardiovascular ultrasound 19: 51–61.</a:t>
            </a:r>
            <a:endParaRPr lang="de-DE" sz="1000"/>
          </a:p>
        </p:txBody>
      </p:sp>
      <p:cxnSp>
        <p:nvCxnSpPr>
          <p:cNvPr id="7" name="Gerade Verbindung mit Pfeil 6">
            <a:extLst>
              <a:ext uri="{FF2B5EF4-FFF2-40B4-BE49-F238E27FC236}">
                <a16:creationId xmlns:a16="http://schemas.microsoft.com/office/drawing/2014/main" id="{21FCCC92-7D16-4872-B4EB-A6D97B1EF0FD}"/>
              </a:ext>
            </a:extLst>
          </p:cNvPr>
          <p:cNvCxnSpPr>
            <a:cxnSpLocks/>
          </p:cNvCxnSpPr>
          <p:nvPr/>
        </p:nvCxnSpPr>
        <p:spPr bwMode="auto">
          <a:xfrm flipV="1">
            <a:off x="6666754" y="4172621"/>
            <a:ext cx="0" cy="872480"/>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a:extLst>
              <a:ext uri="{FF2B5EF4-FFF2-40B4-BE49-F238E27FC236}">
                <a16:creationId xmlns:a16="http://schemas.microsoft.com/office/drawing/2014/main" id="{8B2AFAAC-C963-4151-9761-2FBB560F9936}"/>
              </a:ext>
            </a:extLst>
          </p:cNvPr>
          <p:cNvSpPr txBox="1"/>
          <p:nvPr/>
        </p:nvSpPr>
        <p:spPr>
          <a:xfrm>
            <a:off x="6514308" y="3836942"/>
            <a:ext cx="304892" cy="307777"/>
          </a:xfrm>
          <a:prstGeom prst="rect">
            <a:avLst/>
          </a:prstGeom>
          <a:noFill/>
        </p:spPr>
        <p:txBody>
          <a:bodyPr wrap="none" rtlCol="0">
            <a:spAutoFit/>
          </a:bodyPr>
          <a:lstStyle/>
          <a:p>
            <a:r>
              <a:rPr lang="de-DE">
                <a:solidFill>
                  <a:srgbClr val="00B0F0"/>
                </a:solidFill>
              </a:rPr>
              <a:t>S</a:t>
            </a:r>
          </a:p>
        </p:txBody>
      </p:sp>
      <p:sp>
        <p:nvSpPr>
          <p:cNvPr id="9" name="Textfeld 8">
            <a:extLst>
              <a:ext uri="{FF2B5EF4-FFF2-40B4-BE49-F238E27FC236}">
                <a16:creationId xmlns:a16="http://schemas.microsoft.com/office/drawing/2014/main" id="{7FAE4415-B49A-469B-9650-3C3FB01F4C5C}"/>
              </a:ext>
            </a:extLst>
          </p:cNvPr>
          <p:cNvSpPr txBox="1"/>
          <p:nvPr/>
        </p:nvSpPr>
        <p:spPr>
          <a:xfrm>
            <a:off x="6954786" y="3990830"/>
            <a:ext cx="314510" cy="307777"/>
          </a:xfrm>
          <a:prstGeom prst="rect">
            <a:avLst/>
          </a:prstGeom>
          <a:noFill/>
        </p:spPr>
        <p:txBody>
          <a:bodyPr wrap="none" rtlCol="0">
            <a:spAutoFit/>
          </a:bodyPr>
          <a:lstStyle/>
          <a:p>
            <a:r>
              <a:rPr lang="de-DE">
                <a:solidFill>
                  <a:srgbClr val="FF0000"/>
                </a:solidFill>
              </a:rPr>
              <a:t>D</a:t>
            </a:r>
          </a:p>
        </p:txBody>
      </p:sp>
      <p:pic>
        <p:nvPicPr>
          <p:cNvPr id="4" name="Grafik 3">
            <a:extLst>
              <a:ext uri="{FF2B5EF4-FFF2-40B4-BE49-F238E27FC236}">
                <a16:creationId xmlns:a16="http://schemas.microsoft.com/office/drawing/2014/main" id="{10A79C79-5462-438F-B927-A8DAB4863713}"/>
              </a:ext>
            </a:extLst>
          </p:cNvPr>
          <p:cNvPicPr>
            <a:picLocks noChangeAspect="1"/>
          </p:cNvPicPr>
          <p:nvPr/>
        </p:nvPicPr>
        <p:blipFill>
          <a:blip r:embed="rId4"/>
          <a:stretch>
            <a:fillRect/>
          </a:stretch>
        </p:blipFill>
        <p:spPr>
          <a:xfrm>
            <a:off x="5699544" y="808750"/>
            <a:ext cx="2160240" cy="1389922"/>
          </a:xfrm>
          <a:prstGeom prst="rect">
            <a:avLst/>
          </a:prstGeom>
        </p:spPr>
      </p:pic>
    </p:spTree>
    <p:extLst>
      <p:ext uri="{BB962C8B-B14F-4D97-AF65-F5344CB8AC3E}">
        <p14:creationId xmlns:p14="http://schemas.microsoft.com/office/powerpoint/2010/main" val="219721518"/>
      </p:ext>
    </p:extLst>
  </p:cSld>
  <p:clrMapOvr>
    <a:masterClrMapping/>
  </p:clrMapOvr>
</p:sld>
</file>

<file path=ppt/theme/theme1.xml><?xml version="1.0" encoding="utf-8"?>
<a:theme xmlns:a="http://schemas.openxmlformats.org/drawingml/2006/main" name="RKH_Vorlage_112015">
  <a:themeElements>
    <a:clrScheme name="Vorlage RKH Fol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rlage RKH Foli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1400" b="1" i="0" u="none" strike="noStrike" cap="none" normalizeH="0" baseline="0" smtClean="0">
            <a:ln>
              <a:noFill/>
            </a:ln>
            <a:solidFill>
              <a:srgbClr val="BBBDBE"/>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1400" b="1" i="0" u="none" strike="noStrike" cap="none" normalizeH="0" baseline="0" smtClean="0">
            <a:ln>
              <a:noFill/>
            </a:ln>
            <a:solidFill>
              <a:srgbClr val="BBBDBE"/>
            </a:solidFill>
            <a:effectLst/>
            <a:latin typeface="Arial" charset="0"/>
          </a:defRPr>
        </a:defPPr>
      </a:lstStyle>
    </a:lnDef>
  </a:objectDefaults>
  <a:extraClrSchemeLst>
    <a:extraClrScheme>
      <a:clrScheme name="Vorlage RKH Fol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 RKH Foli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 RKH Foli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 RKH Foli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 RKH Foli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 RKH Foli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 RKH Foli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 RKH Foli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 RKH Foli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 RKH Foli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 RKH Foli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 RKH Foli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orlage RKH Folien">
  <a:themeElements>
    <a:clrScheme name="Vorlage RKH Fol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rlage RKH Foli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1400" b="1" i="0" u="none" strike="noStrike" cap="none" normalizeH="0" baseline="0" smtClean="0">
            <a:ln>
              <a:noFill/>
            </a:ln>
            <a:solidFill>
              <a:srgbClr val="BBBDBE"/>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1400" b="1" i="0" u="none" strike="noStrike" cap="none" normalizeH="0" baseline="0" smtClean="0">
            <a:ln>
              <a:noFill/>
            </a:ln>
            <a:solidFill>
              <a:srgbClr val="BBBDBE"/>
            </a:solidFill>
            <a:effectLst/>
            <a:latin typeface="Arial" charset="0"/>
          </a:defRPr>
        </a:defPPr>
      </a:lstStyle>
    </a:lnDef>
  </a:objectDefaults>
  <a:extraClrSchemeLst>
    <a:extraClrScheme>
      <a:clrScheme name="Vorlage RKH Fol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 RKH Foli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 RKH Foli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 RKH Foli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 RKH Foli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 RKH Foli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 RKH Foli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 RKH Foli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 RKH Foli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 RKH Foli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 RKH Foli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 RKH Foli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1400" b="1" i="0" u="none" strike="noStrike" cap="none" normalizeH="0" baseline="0" smtClean="0">
            <a:ln>
              <a:noFill/>
            </a:ln>
            <a:solidFill>
              <a:srgbClr val="BBBDBE"/>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1400" b="1" i="0" u="none" strike="noStrike" cap="none" normalizeH="0" baseline="0" smtClean="0">
            <a:ln>
              <a:noFill/>
            </a:ln>
            <a:solidFill>
              <a:srgbClr val="BBBDBE"/>
            </a:solidFill>
            <a:effectLst/>
            <a:latin typeface="Arial"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SO_Praesentations-Vorlage_Powerpoint_RKH_03-00</Template>
  <TotalTime>0</TotalTime>
  <Words>5994</Words>
  <Application>Microsoft Office PowerPoint</Application>
  <PresentationFormat>A4-Papier (210 x 297 mm)</PresentationFormat>
  <Paragraphs>482</Paragraphs>
  <Slides>35</Slides>
  <Notes>17</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35</vt:i4>
      </vt:variant>
    </vt:vector>
  </HeadingPairs>
  <TitlesOfParts>
    <vt:vector size="41" baseType="lpstr">
      <vt:lpstr>Arial</vt:lpstr>
      <vt:lpstr>Calibri</vt:lpstr>
      <vt:lpstr>Wingdings</vt:lpstr>
      <vt:lpstr>RKH_Vorlage_112015</vt:lpstr>
      <vt:lpstr>1_Vorlage RKH Folien</vt:lpstr>
      <vt:lpstr>1_Standarddesign</vt:lpstr>
      <vt:lpstr>Echokardiographie bei Vorhofflimmern Linker und rechter Vorhof  Regionale Kliniken Holding RKH Dr. Thomas Single,  Echolabor Klinikum Ludwigsburg </vt:lpstr>
      <vt:lpstr>Vorhofflimmern: Auswirkungen für den Patient</vt:lpstr>
      <vt:lpstr>Echokardiographische Indikationen bei Vorhofflimmern</vt:lpstr>
      <vt:lpstr>Risikoabschätzung für Thromboembolien bei VHF </vt:lpstr>
      <vt:lpstr>Echokardiographie-geführte Rhythmisierung bei Vorhofflimmern</vt:lpstr>
      <vt:lpstr>Auswirkungen der Schlagvariabilität bei VHF für die Echokardiographie</vt:lpstr>
      <vt:lpstr>Das transmitrale Einflussprofil bei VHF</vt:lpstr>
      <vt:lpstr>Parameter zur Evaluation der diastolischen Funktionsstörung bei VHF </vt:lpstr>
      <vt:lpstr>Pulmonalvenenflussprofil bei VHF</vt:lpstr>
      <vt:lpstr>Risikofaktoren für VHF und VHF-Rezidiv</vt:lpstr>
      <vt:lpstr>Größenbestimmung des linken Vorhofs  Diameter-Messung mittels M-Mode</vt:lpstr>
      <vt:lpstr>Größenbestimmung des linken Vorhofs 2D-geführte Diameter-Messung</vt:lpstr>
      <vt:lpstr>Größenbestimmung des linken Vorhofs Nachteil der Diameter-Messungen</vt:lpstr>
      <vt:lpstr>Größenbestimmung des linken Vorhofs Flächen-Längen-Methode zur Ermittlung des LA-Volumens</vt:lpstr>
      <vt:lpstr>Größenbestimmung des linken Vorhofs Biplane Scheibchensummationsmethode zur Ermittlung des LA-Volumens</vt:lpstr>
      <vt:lpstr>3D-Messung des LA-Volumens</vt:lpstr>
      <vt:lpstr>Ursachen der LA-Dilatation</vt:lpstr>
      <vt:lpstr>Prognostische Bedeutung der LA-Dilatation </vt:lpstr>
      <vt:lpstr>LA-Funktion </vt:lpstr>
      <vt:lpstr>Pulmonalvenen und Vorhofohr im Vierkammerblick</vt:lpstr>
      <vt:lpstr>Pulmonalvenen und Vorhofohr im Zwei- und Dreikammerblick</vt:lpstr>
      <vt:lpstr>Größenbestimmung des rechten Vorhofs durch lineare Diameter </vt:lpstr>
      <vt:lpstr>Planimetrische Größenbestimmung des rechten Vorhofs</vt:lpstr>
      <vt:lpstr>Größenbestimmung des rechten Vorhofs Volumenermittlung mittels 2D-Datensatz:</vt:lpstr>
      <vt:lpstr>Größenbestimmung des rechten Vorhofs Ausblick: Volumenbestimmung mittels 3D-Datensatz</vt:lpstr>
      <vt:lpstr>Ursachen einer RA-Dilatation</vt:lpstr>
      <vt:lpstr>Vena cava inferior und Abschätzung des RA-Drucks</vt:lpstr>
      <vt:lpstr>Strukturen im Bereich des rechten Vorhofs Valvula Eustachii und Crista terminalis</vt:lpstr>
      <vt:lpstr>Chiari-Netzwerk</vt:lpstr>
      <vt:lpstr>Fallbeispiele: Myxom im linken Vorhof</vt:lpstr>
      <vt:lpstr>Morbus Ebstein</vt:lpstr>
      <vt:lpstr>RA-Kollaps bei Perikardtamponade</vt:lpstr>
      <vt:lpstr>Vorhofseptumaneurysma (ASA)</vt:lpstr>
      <vt:lpstr>Prominenter Sinus coronarius bei persistierender linker oberer Hohlvene</vt:lpstr>
      <vt:lpstr>Zusammenfassung</vt:lpstr>
    </vt:vector>
  </TitlesOfParts>
  <Company>RKH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Präsentationsüberschrift   Regionale Kliniken Holding RKH Vorname Name, Bereich Ort, Datum</dc:title>
  <dc:creator>GEISHA01</dc:creator>
  <cp:lastModifiedBy>Thomas Single</cp:lastModifiedBy>
  <cp:revision>70</cp:revision>
  <cp:lastPrinted>2018-04-05T20:10:45Z</cp:lastPrinted>
  <dcterms:created xsi:type="dcterms:W3CDTF">2017-01-12T12:21:34Z</dcterms:created>
  <dcterms:modified xsi:type="dcterms:W3CDTF">2018-10-19T17:40:33Z</dcterms:modified>
</cp:coreProperties>
</file>