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73" r:id="rId4"/>
    <p:sldId id="286" r:id="rId5"/>
    <p:sldId id="287" r:id="rId6"/>
    <p:sldId id="275" r:id="rId7"/>
    <p:sldId id="277" r:id="rId8"/>
    <p:sldId id="276" r:id="rId9"/>
    <p:sldId id="278" r:id="rId10"/>
    <p:sldId id="279" r:id="rId11"/>
    <p:sldId id="280" r:id="rId12"/>
    <p:sldId id="281" r:id="rId13"/>
    <p:sldId id="282" r:id="rId14"/>
    <p:sldId id="283" r:id="rId15"/>
    <p:sldId id="284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91" d="100"/>
          <a:sy n="91" d="100"/>
        </p:scale>
        <p:origin x="63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38C6C-3F31-480B-85D2-D82B8FD6341B}" type="datetimeFigureOut">
              <a:rPr lang="de-DE" smtClean="0"/>
              <a:t>24.02.2019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F2536-7CA1-437D-AD33-D10873727B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460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 noted, because of the many potential spaces and sinuses in the</a:t>
            </a:r>
          </a:p>
          <a:p>
            <a:r>
              <a:rPr lang="en-US"/>
              <a:t>pericardial sac, there is a small pericardial reserve volume of approximately</a:t>
            </a:r>
          </a:p>
          <a:p>
            <a:r>
              <a:rPr lang="en-US"/>
              <a:t>&lt;50 mL. </a:t>
            </a:r>
          </a:p>
          <a:p>
            <a:endParaRPr lang="en-US"/>
          </a:p>
          <a:p>
            <a:r>
              <a:rPr lang="en-US"/>
              <a:t>Although relatively small, this amount is adequate to</a:t>
            </a:r>
          </a:p>
          <a:p>
            <a:r>
              <a:rPr lang="en-US"/>
              <a:t>allow increased right heart filling with normal inspiration without increased</a:t>
            </a:r>
          </a:p>
          <a:p>
            <a:r>
              <a:rPr lang="en-US"/>
              <a:t>pericardial restraint and increased right heart chamber pressures.</a:t>
            </a:r>
          </a:p>
          <a:p>
            <a:endParaRPr lang="en-US"/>
          </a:p>
          <a:p>
            <a:r>
              <a:rPr lang="en-US"/>
              <a:t>However, with marked swings in intrathoracic pressures due</a:t>
            </a:r>
          </a:p>
          <a:p>
            <a:r>
              <a:rPr lang="en-US"/>
              <a:t>to acute dyspnea, right heart filling during inspiration can exceed</a:t>
            </a:r>
          </a:p>
          <a:p>
            <a:r>
              <a:rPr lang="en-US"/>
              <a:t>the pericardial reserve volume, causing pericardial constraint and cardiac</a:t>
            </a:r>
          </a:p>
          <a:p>
            <a:r>
              <a:rPr lang="en-US"/>
              <a:t>pressures to increase. </a:t>
            </a:r>
          </a:p>
          <a:p>
            <a:endParaRPr lang="en-US"/>
          </a:p>
          <a:p>
            <a:r>
              <a:rPr lang="en-US"/>
              <a:t>This ‘‘overfilling’’ of the right heart may decrease</a:t>
            </a:r>
          </a:p>
          <a:p>
            <a:r>
              <a:rPr lang="en-US"/>
              <a:t>left heart filling through ventricular interdependence, the</a:t>
            </a:r>
          </a:p>
          <a:p>
            <a:r>
              <a:rPr lang="en-US"/>
              <a:t>process by which physical changes of one ventricle affect the other</a:t>
            </a:r>
          </a:p>
          <a:p>
            <a:r>
              <a:rPr lang="en-US"/>
              <a:t>(Figure 15). </a:t>
            </a:r>
          </a:p>
          <a:p>
            <a:endParaRPr lang="en-US"/>
          </a:p>
          <a:p>
            <a:r>
              <a:rPr lang="en-US"/>
              <a:t>These interactions occur chiefly in diastole and are due</a:t>
            </a:r>
          </a:p>
          <a:p>
            <a:r>
              <a:rPr lang="en-US"/>
              <a:t>to the inelastic parietal pericardium. Ventricular interdependence and interaction play a prominent role in the physiology of acute cardiac</a:t>
            </a:r>
          </a:p>
          <a:p>
            <a:r>
              <a:rPr lang="en-US"/>
              <a:t>dilation, cardiac tamponade, and CP.</a:t>
            </a:r>
          </a:p>
          <a:p>
            <a:endParaRPr lang="en-US"/>
          </a:p>
          <a:p>
            <a:r>
              <a:rPr lang="en-US"/>
              <a:t>The parietal pericardium exhibits a nonlinear pressure-volume relation.</a:t>
            </a:r>
          </a:p>
          <a:p>
            <a:r>
              <a:rPr lang="en-US"/>
              <a:t>There is an initial flat portion in the pressure-volume relation</a:t>
            </a:r>
          </a:p>
          <a:p>
            <a:r>
              <a:rPr lang="en-US"/>
              <a:t>whereby small changes in pericardial volume produce either no or</a:t>
            </a:r>
          </a:p>
          <a:p>
            <a:r>
              <a:rPr lang="en-US"/>
              <a:t>minimal change in pericardial pressure. However, once the pericardial</a:t>
            </a:r>
          </a:p>
          <a:p>
            <a:r>
              <a:rPr lang="en-US"/>
              <a:t>reserve volume is exceeded, there is an upward bend in pressure.</a:t>
            </a:r>
          </a:p>
          <a:p>
            <a:endParaRPr lang="en-US"/>
          </a:p>
          <a:p>
            <a:r>
              <a:rPr lang="en-US"/>
              <a:t>With additional volume, the curve rapidly steepens so that even small</a:t>
            </a:r>
          </a:p>
          <a:p>
            <a:r>
              <a:rPr lang="en-US"/>
              <a:t>increases in pericardial fluid result in large changes in pericardial pressure.</a:t>
            </a:r>
          </a:p>
          <a:p>
            <a:endParaRPr lang="en-US"/>
          </a:p>
          <a:p>
            <a:r>
              <a:rPr lang="en-US"/>
              <a:t>Thus, an acute, relatively small PEff may inhibit cardiac filling and</a:t>
            </a:r>
          </a:p>
          <a:p>
            <a:r>
              <a:rPr lang="en-US"/>
              <a:t>cause cardiac tamponade. On the other hand, a very large, chronic</a:t>
            </a:r>
          </a:p>
          <a:p>
            <a:r>
              <a:rPr lang="en-US"/>
              <a:t>PEff is seen with minimal hemodynamic effect if the fluid accumulation</a:t>
            </a:r>
          </a:p>
          <a:p>
            <a:r>
              <a:rPr lang="en-US"/>
              <a:t>is slow enough to enable the pericardium to stretch and grow,</a:t>
            </a:r>
          </a:p>
          <a:p>
            <a:r>
              <a:rPr lang="en-US"/>
              <a:t>which causes an increase in compliance by shifting its pressurevolume</a:t>
            </a:r>
          </a:p>
          <a:p>
            <a:r>
              <a:rPr lang="en-US"/>
              <a:t>relation to the right (Figure 16).28</a:t>
            </a:r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9C884-4B84-4BBD-A285-3590811944D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1424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9C884-4B84-4BBD-A285-3590811944D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450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interaction play a prominent role in the physiology of acute cardiac</a:t>
            </a:r>
          </a:p>
          <a:p>
            <a:r>
              <a:rPr lang="en-US"/>
              <a:t>dilation, cardiac tamponade, and CP.</a:t>
            </a:r>
          </a:p>
          <a:p>
            <a:endParaRPr lang="en-US"/>
          </a:p>
          <a:p>
            <a:r>
              <a:rPr lang="en-US"/>
              <a:t>The parietal pericardium exhibits a nonlinear pressure-volume relation.</a:t>
            </a:r>
          </a:p>
          <a:p>
            <a:r>
              <a:rPr lang="en-US"/>
              <a:t>There is an initial flat portion in the pressure-volume relation</a:t>
            </a:r>
          </a:p>
          <a:p>
            <a:r>
              <a:rPr lang="en-US"/>
              <a:t>whereby small changes in pericardial volume produce either no or</a:t>
            </a:r>
          </a:p>
          <a:p>
            <a:r>
              <a:rPr lang="en-US"/>
              <a:t>minimal change in pericardial pressure. However, once the pericardial</a:t>
            </a:r>
          </a:p>
          <a:p>
            <a:r>
              <a:rPr lang="en-US"/>
              <a:t>reserve volume is exceeded, there is an upward bend in pressure.</a:t>
            </a:r>
          </a:p>
          <a:p>
            <a:endParaRPr lang="en-US"/>
          </a:p>
          <a:p>
            <a:r>
              <a:rPr lang="en-US"/>
              <a:t>With additional volume, the curve rapidly steepens so that even small</a:t>
            </a:r>
          </a:p>
          <a:p>
            <a:r>
              <a:rPr lang="en-US"/>
              <a:t>increases in pericardial fluid result in large changes in pericardial pressure.</a:t>
            </a:r>
          </a:p>
          <a:p>
            <a:r>
              <a:rPr lang="en-US"/>
              <a:t>Thus, an acute, relatively small PEff may inhibit cardiac filling and</a:t>
            </a:r>
          </a:p>
          <a:p>
            <a:r>
              <a:rPr lang="en-US"/>
              <a:t>cause cardiac tamponade. On the other hand, a very large, chronic</a:t>
            </a:r>
          </a:p>
          <a:p>
            <a:r>
              <a:rPr lang="en-US"/>
              <a:t>PEff is seen with minimal hemodynamic effect if the fluid accumulation</a:t>
            </a:r>
          </a:p>
          <a:p>
            <a:r>
              <a:rPr lang="en-US"/>
              <a:t>is slow enough to enable the pericardium to stretch and grow,</a:t>
            </a:r>
          </a:p>
          <a:p>
            <a:r>
              <a:rPr lang="en-US"/>
              <a:t>which causes an increase in compliance by shifting its pressurevolume</a:t>
            </a:r>
          </a:p>
          <a:p>
            <a:r>
              <a:rPr lang="en-US"/>
              <a:t>relation to the right (Figure 16).28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9C884-4B84-4BBD-A285-3590811944D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0562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9C884-4B84-4BBD-A285-3590811944D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184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Two-dimensional subcostal view of the heart in a patient with a pericardial effusion (PEff) and cardiac tamponade. An</a:t>
            </a:r>
          </a:p>
          <a:p>
            <a:r>
              <a:rPr lang="en-US"/>
              <a:t>M-mode cursor is placed across the RV free wall (Fr-Wall) to show the timing and duration of diastolic RV indentation or ‘‘collapse’’</a:t>
            </a:r>
          </a:p>
          <a:p>
            <a:r>
              <a:rPr lang="en-US"/>
              <a:t>(dC). During systole (Sys), the right ventricle contracts and moves inward, as expected. However, after the end of RV systole (thin</a:t>
            </a:r>
          </a:p>
          <a:p>
            <a:r>
              <a:rPr lang="en-US"/>
              <a:t>arrows on the electrocardiogram) RV relaxation causes intracavitary pressure to fall below pericardial pressure, resulting in early</a:t>
            </a:r>
          </a:p>
          <a:p>
            <a:r>
              <a:rPr lang="en-US"/>
              <a:t>diastolic RV collapse (dC). Subsequently, as RV filling occurs, the chamber pressure increases, and the myocardial wall moves</a:t>
            </a:r>
          </a:p>
          <a:p>
            <a:r>
              <a:rPr lang="en-US"/>
              <a:t>back toward the parietal pericardium. Maximum RV chamber size occurs after atrial contraction.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9C884-4B84-4BBD-A285-3590811944D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1923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PW Doppler recording of mitral inflow with a respirometer in a patient with cardiac tamponade. Peak velocities and</a:t>
            </a:r>
          </a:p>
          <a:p>
            <a:r>
              <a:rPr lang="en-US"/>
              <a:t>velocity-time integrals are low, reflecting the reduced cardiac output. There is increased respiratory variation in peak E-wave inflow</a:t>
            </a:r>
          </a:p>
          <a:p>
            <a:r>
              <a:rPr lang="en-US"/>
              <a:t>(E) velocity compared with normal, with the lowest values on the first beat of inspiration (insp) and the highest values on the first beat of</a:t>
            </a:r>
          </a:p>
          <a:p>
            <a:r>
              <a:rPr lang="en-US"/>
              <a:t>expiration (exp). The beats in between inspiration and expiration have intermediate values. From expiration to inspiration, the decrease</a:t>
            </a:r>
          </a:p>
          <a:p>
            <a:r>
              <a:rPr lang="en-US"/>
              <a:t>in peak mitral E-wave velocity exceeds 30%, as is typical in significant tamponade. Note that percentage of respiratory variation</a:t>
            </a:r>
          </a:p>
          <a:p>
            <a:r>
              <a:rPr lang="en-US"/>
              <a:t>for mitral inflow should be calculated as (expiration  inspiration)/expiration based on the consensus of the Writing Group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9C884-4B84-4BBD-A285-3590811944D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610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PW Doppler recording of tricuspid inflow in a patient with cardiac tamponade. Peak velocities and velocity-time integrals</a:t>
            </a:r>
          </a:p>
          <a:p>
            <a:r>
              <a:rPr lang="en-US"/>
              <a:t>are low reflecting the reduced cardiac output. There is increased respiratory variation in peak E-wave inflow velocity compared with</a:t>
            </a:r>
          </a:p>
          <a:p>
            <a:r>
              <a:rPr lang="en-US"/>
              <a:t>normal (white dots), with the highest value on the first beat of inspiration (insp) and the lowest values on the first beat of expiration</a:t>
            </a:r>
          </a:p>
          <a:p>
            <a:r>
              <a:rPr lang="en-US"/>
              <a:t>(exp). These respiratory changes are opposite to those seen in mitral flow velocity (Figure 36). Note that percentage of respiratory</a:t>
            </a:r>
          </a:p>
          <a:p>
            <a:r>
              <a:rPr lang="en-US"/>
              <a:t>variation for tricuspid inflow should be calculated as (expiration  inspiration)/expiration based on the consensus of the Writing</a:t>
            </a:r>
          </a:p>
          <a:p>
            <a:r>
              <a:rPr lang="en-US"/>
              <a:t>Group.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9C884-4B84-4BBD-A285-3590811944D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4312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9C884-4B84-4BBD-A285-3590811944D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822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PW Doppler recording of hepatic venous flow velocity in a patient with cardiac tamponade. Flow below the zero baseline is</a:t>
            </a:r>
          </a:p>
          <a:p>
            <a:r>
              <a:rPr lang="en-US"/>
              <a:t>toward the heart and above the baseline is reverse flow. Compared with normal forward flow, velocities in tamponade are markedly</a:t>
            </a:r>
          </a:p>
          <a:p>
            <a:r>
              <a:rPr lang="en-US"/>
              <a:t>reduced, reflecting reduced cardiac filling. During apnea, forward flow is seen only during ventricular systole (S). With inspiration</a:t>
            </a:r>
          </a:p>
          <a:p>
            <a:r>
              <a:rPr lang="en-US"/>
              <a:t>(insp), systolic flow predominates, but diastolic flow (D) also appears. On the first beat of expiration (exp), there is a diastolic flow reversal (arrow). This reversal is at the same time tricuspid inflow is lowest (Figure 34). SVC flow velocity (not shown) continues to show</a:t>
            </a:r>
          </a:p>
          <a:p>
            <a:r>
              <a:rPr lang="en-US"/>
              <a:t>some diastolic forward flow on this first beat of expiration.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9C884-4B84-4BBD-A285-3590811944D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3248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9C884-4B84-4BBD-A285-3590811944D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816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D4521-A8DE-4358-B818-FDA1A4F59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43AFC46-7C28-450E-A0BC-0CA01714E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07DB56-E32E-4237-9A1A-C20D176DC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0C6B-7CD2-40EE-BE2E-DD780F6EF804}" type="datetimeFigureOut">
              <a:rPr lang="de-DE" smtClean="0"/>
              <a:t>24.02.2019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F21976-4083-4506-BB20-5EA809E6D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14BF59-4171-485B-AEF0-0646D199B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5224-DC94-4F16-B1F4-47CBE2A70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001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721E5E-4ECF-484C-881B-A7B51FF5D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C660BF5-BE4D-4897-AAEB-821AE0DD4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6CFF28-ED14-4470-B4AC-DF74F878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0C6B-7CD2-40EE-BE2E-DD780F6EF804}" type="datetimeFigureOut">
              <a:rPr lang="de-DE" smtClean="0"/>
              <a:t>24.02.2019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3A68C6-F9BD-4BC5-B488-92C729166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BEDCA0-1C68-4595-ABEE-D49AD5038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5224-DC94-4F16-B1F4-47CBE2A70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811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2972CE7-7D41-4E99-A632-46A104AA98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EF6B6DD-BACB-4B76-A3FB-1A28295A7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CCA9E3-C640-4462-921E-7F9348BF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0C6B-7CD2-40EE-BE2E-DD780F6EF804}" type="datetimeFigureOut">
              <a:rPr lang="de-DE" smtClean="0"/>
              <a:t>24.02.2019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3248C4-823E-457D-81A8-2B185B689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659120-AA5A-43D8-B228-E9983FA06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5224-DC94-4F16-B1F4-47CBE2A70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58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BB0C14-1744-4248-87FC-449A95D1D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B6B1B8-3875-4E7C-B829-5B3107981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9FDF95-8DAB-441C-9978-C98A6192A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0C6B-7CD2-40EE-BE2E-DD780F6EF804}" type="datetimeFigureOut">
              <a:rPr lang="de-DE" smtClean="0"/>
              <a:t>24.02.2019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B72DC9-3408-4C9E-93F5-37994AF33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85ED9A-2DF3-45C2-A785-FE162B68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5224-DC94-4F16-B1F4-47CBE2A70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997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8CC558-46AD-4FFB-A51F-CDB3FEE5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50A9F0-6686-4B3E-A9A4-A617742F0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CDD3E3-6411-4E4A-B9E2-61C9B5A23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0C6B-7CD2-40EE-BE2E-DD780F6EF804}" type="datetimeFigureOut">
              <a:rPr lang="de-DE" smtClean="0"/>
              <a:t>24.02.2019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CB0B6E-DEF1-4AB8-83C3-0DAE10666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FC3540-F099-42BA-8C39-A6B81AD26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5224-DC94-4F16-B1F4-47CBE2A70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628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C245CD-722D-431C-8FD0-BB4401C5F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BFED01-71E6-45E8-8B80-A742A5826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9DA4828-EEC5-42A9-9113-7A75D6165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5EA7A1D-AF57-4475-8481-6BA5B755D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0C6B-7CD2-40EE-BE2E-DD780F6EF804}" type="datetimeFigureOut">
              <a:rPr lang="de-DE" smtClean="0"/>
              <a:t>24.02.2019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FF694BC-95C6-42A9-BBCD-A97476F8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7C14D3A-6ADF-47DF-8B71-AD9F3CC76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5224-DC94-4F16-B1F4-47CBE2A70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1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AD773-783E-4F80-AF79-DB04F20A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163CB8-86CE-485F-A8DC-5600E3969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09C3844-6E1E-41FC-86A2-D0CBC51FC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B6CAF54-9970-45E5-B1B3-AEB7CE242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CEE86F3-BB95-4C35-8F93-5F35AAF451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57812D7-ED3C-4B4B-8505-DBD96912C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0C6B-7CD2-40EE-BE2E-DD780F6EF804}" type="datetimeFigureOut">
              <a:rPr lang="de-DE" smtClean="0"/>
              <a:t>24.02.2019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94CCF76-FC2B-47CD-8B29-74B5F44ED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F7F4CF0-12E8-41B2-8DBC-CE5C90392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5224-DC94-4F16-B1F4-47CBE2A70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483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45EED7-DCF8-4672-B5E5-BF35AE55D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86BD25-9D62-4886-A9A8-270247B2D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0C6B-7CD2-40EE-BE2E-DD780F6EF804}" type="datetimeFigureOut">
              <a:rPr lang="de-DE" smtClean="0"/>
              <a:t>24.02.2019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5B2E1D-2BFA-4539-8CC2-C72E46D3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A86B3D-D613-47F5-9927-A98FD95E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5224-DC94-4F16-B1F4-47CBE2A70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50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6E5C03B-EE16-4DC1-9F60-BD7D5CE03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0C6B-7CD2-40EE-BE2E-DD780F6EF804}" type="datetimeFigureOut">
              <a:rPr lang="de-DE" smtClean="0"/>
              <a:t>24.02.2019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DEE852-401B-4A61-8956-B38E8F4EB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BB7F5A-3197-4F6D-8258-EA844E43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5224-DC94-4F16-B1F4-47CBE2A70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83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2DE557-5F38-4327-B6B0-8D809A738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87374E-DD4A-4B9C-B7B3-5795149D4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5091D5C-7ABC-4D41-A12F-43600DFAD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853998-9648-4423-8C73-3F50A7900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0C6B-7CD2-40EE-BE2E-DD780F6EF804}" type="datetimeFigureOut">
              <a:rPr lang="de-DE" smtClean="0"/>
              <a:t>24.02.2019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5AC5726-4533-4BA6-834A-594CA1477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86C6901-00AE-465C-BAEA-0A559DE35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5224-DC94-4F16-B1F4-47CBE2A70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316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7F9C6-0AED-4A5E-AAA4-4ED452DF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B857413-8BFC-4C90-A26D-76D9AF22F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5DCAA71-681D-4092-B724-8239C1CFA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5CA4840-934B-4E4E-A731-720F640AD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0C6B-7CD2-40EE-BE2E-DD780F6EF804}" type="datetimeFigureOut">
              <a:rPr lang="de-DE" smtClean="0"/>
              <a:t>24.02.2019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B264F02-CBE4-4DB8-8907-B49611EB3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D75D447-19F2-4B67-B06A-6724FF1C9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5224-DC94-4F16-B1F4-47CBE2A70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233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DA08612-6618-44B8-8A88-A2881D7D5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F3CF3E-69E1-4D49-9DD0-02AFA723B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6E27FC-CEEC-4A03-9E84-694A6B9562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00C6B-7CD2-40EE-BE2E-DD780F6EF804}" type="datetimeFigureOut">
              <a:rPr lang="de-DE" smtClean="0"/>
              <a:t>24.02.2019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CBE17C-36AC-4E08-8D99-E7CAD1529D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D2C4D7-1041-45A8-99C7-54A17D307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F5224-DC94-4F16-B1F4-47CBE2A70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794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232EE4-F71D-432B-B738-6392F08F32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Tamponade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B0D5063-6A79-426B-8C23-6B425E4779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3341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5EBDAF-DF65-4F91-AA23-F1D758DAF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Perikardtamponade: Atem-Abhängigkeit von VTI(LVOT)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1F832F-ABA4-4048-80A2-812BDBAD6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541104" cy="4351338"/>
          </a:xfrm>
        </p:spPr>
        <p:txBody>
          <a:bodyPr/>
          <a:lstStyle/>
          <a:p>
            <a:r>
              <a:rPr lang="de-DE"/>
              <a:t>Bei einer Perikard-tamponade ist bei maximaler Inspiration VTI(LVOT ) am kleinsten.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2C8198A-2795-4522-9E2F-A9B5B7ACAA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670159" y="1340382"/>
            <a:ext cx="8008320" cy="532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60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AF5EA7-ABEE-41A6-8034-C59E31C9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Lebervenenfluss bei der Perikardtamponade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D892CC-62EA-4458-B139-4F6C442E29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/>
              <a:t>Bei einer Perikardtamponade zeigt der Lebervenenfluss währen der Expiration eine diastolische Flussumkehr und während der Inspiration eine allmähliche Zunahme des antegraden Flusses in der Systole und Diastoole.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44B265E-1885-4C13-BD20-4098B54471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56280" y="2686304"/>
            <a:ext cx="4213440" cy="262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69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54F134-E4CE-4F1F-89C2-DD2BB01DC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M-Mode PLAX bei Perikardtamponade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6D3BDC-638F-4A8C-8775-C92AFED9FF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/>
              <a:t>Bei der Perikardtamponade zeigt sich im M-Mode in der PLAX-LV-Anlotung im ersten Schlag nach  Inspirationsbeginn eine Vergrößerung des RV und eine Verkleinerung des LV im Veergleich zu Schlägen während der Expiration. 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2B1586D-A593-4250-ABF1-E116C8132E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50495" y="1983850"/>
            <a:ext cx="4481917" cy="391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10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937C2C53-34AD-4D1D-9E2A-89AF0F91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Transienter Kollaps von RV und RA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FD9BF73F-070D-42B4-8F25-4F3F20EB0D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99160" y="2696564"/>
            <a:ext cx="4459680" cy="2609460"/>
          </a:xfrm>
          <a:prstGeom prst="rect">
            <a:avLst/>
          </a:prstGeom>
        </p:spPr>
      </p:pic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464AE1E5-75F3-4838-9CE5-AD26626E85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/>
              <a:t>Im 2D-Clip in der SC-Anlotung läßt sich in einigen Fällen einen transienten Kollaps des RV und des RA zu unterschiedlichen Zeiten beobachten. Der RV-Druck ist in der ersten Hälfte der Diastole am niedrigsten, der RA-Druck zu Beginn der Systole. Zu diesen Zeitpunkten werden die transiente Kollapszustände sichtbar. </a:t>
            </a:r>
          </a:p>
        </p:txBody>
      </p:sp>
    </p:spTree>
    <p:extLst>
      <p:ext uri="{BB962C8B-B14F-4D97-AF65-F5344CB8AC3E}">
        <p14:creationId xmlns:p14="http://schemas.microsoft.com/office/powerpoint/2010/main" val="1907972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8409C6-C0F7-4C34-84AE-D671F9406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IVC bei Perkardtamponade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6B0B3F-48CF-4C07-87BE-B90272FFC5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/>
              <a:t>Bei der Perikardtamponade sieht man eine gestaut IVC (&gt; 2,0 cm), die nicht atemvariabel ist (&lt;50%). 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75CBF36-5423-4468-A46B-7A58D70F54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67360" y="2752994"/>
            <a:ext cx="4391280" cy="249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43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797DB9-2E83-4B48-8D8C-991B42582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Differenzierung Perikarderguss und Pleuraerguss im Echo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0B2686-4D62-467F-AA11-BA96CC498D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/>
              <a:t>Der Pleuraerguss verläuft in der PLAX-LV hinter der Aorta descendens, nicht so der Perikarderguss.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B42F685-8805-4A3A-A425-6E0C4FA871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66141" y="2161309"/>
            <a:ext cx="4598593" cy="385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04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093CE0-A438-4E13-843C-6653571C1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Wechselseitige Abhängigkeit der Kammern (interventricular dependence)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B57A66-A154-4F99-8506-5D7BC5CE49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/>
              <a:t>Die Perikardflüssigkeit erlaubt dem RV, die Füllung trotz des unelastischen parietalen Perikards in gewissem Maas zu steigern.</a:t>
            </a:r>
          </a:p>
          <a:p>
            <a:r>
              <a:rPr lang="de-DE"/>
              <a:t>Erst bei deutlicher Überfüllung kommt es zu einer verminderten Füllung des linken Herzens.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AE8ADD2-0F23-4107-A956-98F0A72C63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981402"/>
            <a:ext cx="5181600" cy="203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64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638514-2133-4373-84C5-95231F5F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Druck-Volumen-Kurve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44CBD0-7B48-4242-80EB-76115FA110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de-DE"/>
              <a:t>Das Perikard unterliegt einer Druck-Volumen-Beziehung. Zunächt führt eine Steigerung des Volumens zu nur gerinem Druck anstieg.</a:t>
            </a:r>
          </a:p>
          <a:p>
            <a:r>
              <a:rPr lang="de-DE"/>
              <a:t>Durch einen Perikarderguss wird der Druckanstieg beschleunigt. </a:t>
            </a:r>
          </a:p>
          <a:p>
            <a:r>
              <a:rPr lang="de-DE"/>
              <a:t>Chronische Perikardergüsse führen zu einr allmählichen Dehnung des Perikards, was die Druck-Volumen-Beziehung nach rechts verschiebt.  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4711EBD-6E44-4671-A37B-AE76CD42AD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473299"/>
            <a:ext cx="5181600" cy="305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95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F99DB5-00AC-44A7-AD90-7877EDC91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Abstufung der Perikardergussgröße in der PLAX und PSAX-Anlotung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43FE82-04A9-423B-87B4-AB1ACD0039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/>
              <a:t>Perikardseparation</a:t>
            </a:r>
          </a:p>
          <a:p>
            <a:pPr lvl="1"/>
            <a:r>
              <a:rPr lang="de-DE"/>
              <a:t>Nur in der Systole sichtbarer Erguss. (&lt;50ml, normal)</a:t>
            </a:r>
          </a:p>
          <a:p>
            <a:r>
              <a:rPr lang="de-DE"/>
              <a:t>Geringer Erguss</a:t>
            </a:r>
          </a:p>
          <a:p>
            <a:pPr lvl="1"/>
            <a:r>
              <a:rPr lang="de-DE"/>
              <a:t>Enddiastolisch &lt; 10mm</a:t>
            </a:r>
          </a:p>
          <a:p>
            <a:r>
              <a:rPr lang="de-DE"/>
              <a:t>Mäßiger Erguss</a:t>
            </a:r>
          </a:p>
          <a:p>
            <a:pPr lvl="1"/>
            <a:r>
              <a:rPr lang="de-DE"/>
              <a:t>Enddiastolisch &lt; 20mm</a:t>
            </a:r>
          </a:p>
          <a:p>
            <a:r>
              <a:rPr lang="de-DE"/>
              <a:t> Ausgeprägter Erguss</a:t>
            </a:r>
          </a:p>
          <a:p>
            <a:pPr lvl="1"/>
            <a:r>
              <a:rPr lang="de-DE"/>
              <a:t>Enddiastolisch &gt; 20mm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3542368-0060-4434-9751-BB075CA62E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589687"/>
            <a:ext cx="5181600" cy="282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24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D77203-BE33-476C-93A5-4D835FFF8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Exsudativer Perikarderguss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3DDF99-320A-4B17-B67D-19F23135C1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/>
              <a:t>Schwieriger zu erkennen, </a:t>
            </a:r>
          </a:p>
          <a:p>
            <a:r>
              <a:rPr lang="de-DE"/>
              <a:t>Im Gegensatz zu transudativen Ergüssen nicht echofrei</a:t>
            </a:r>
          </a:p>
          <a:p>
            <a:r>
              <a:rPr lang="de-DE"/>
              <a:t>Können randständige Verdichtungen, Adhäsionen und Clots enthalten</a:t>
            </a:r>
          </a:p>
          <a:p>
            <a:r>
              <a:rPr lang="de-DE"/>
              <a:t>Ungleiche Verteilung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C32D7DD-BB94-44FA-BA25-E80B7713A6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4545" y="1873987"/>
            <a:ext cx="5114393" cy="430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26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F7CC7FC-BB58-414B-8C94-49F2403FD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Perikardtamponade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80AE381F-D5B0-482F-AC3B-DB0C37478E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40200" y="2729054"/>
            <a:ext cx="4377600" cy="2544480"/>
          </a:xfrm>
          <a:prstGeom prst="rect">
            <a:avLst/>
          </a:prstGeom>
        </p:spPr>
      </p:pic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A396B08-49E8-4BAB-8DC9-06656E6F28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81040" y="2739314"/>
            <a:ext cx="4363920" cy="252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22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F7CC7FC-BB58-414B-8C94-49F2403FD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Perikardtamponade: M-Mode SC-Blick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A396B08-49E8-4BAB-8DC9-06656E6F28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94922" y="1526739"/>
            <a:ext cx="8040223" cy="4650224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818D61-FBBA-400F-8C91-059805225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097696" cy="4351338"/>
          </a:xfrm>
        </p:spPr>
        <p:txBody>
          <a:bodyPr>
            <a:normAutofit fontScale="92500" lnSpcReduction="10000"/>
          </a:bodyPr>
          <a:lstStyle/>
          <a:p>
            <a:r>
              <a:rPr lang="de-DE"/>
              <a:t>Systole</a:t>
            </a:r>
          </a:p>
          <a:p>
            <a:pPr lvl="1"/>
            <a:r>
              <a:rPr lang="de-DE">
                <a:solidFill>
                  <a:schemeClr val="accent1"/>
                </a:solidFill>
                <a:highlight>
                  <a:srgbClr val="FFFF00"/>
                </a:highlight>
              </a:rPr>
              <a:t>RV geht wie normal nach innen</a:t>
            </a:r>
          </a:p>
          <a:p>
            <a:r>
              <a:rPr lang="de-DE"/>
              <a:t>Beginn Diastole</a:t>
            </a:r>
          </a:p>
          <a:p>
            <a:pPr lvl="1"/>
            <a:r>
              <a:rPr lang="de-DE">
                <a:solidFill>
                  <a:srgbClr val="FF0000"/>
                </a:solidFill>
              </a:rPr>
              <a:t>Kammerdruck fällt unter Perikarddruck</a:t>
            </a:r>
          </a:p>
          <a:p>
            <a:pPr lvl="1"/>
            <a:r>
              <a:rPr lang="de-DE">
                <a:solidFill>
                  <a:srgbClr val="FF0000"/>
                </a:solidFill>
              </a:rPr>
              <a:t>Frühdiaastolischer Kollaps = dC</a:t>
            </a:r>
          </a:p>
          <a:p>
            <a:pPr lvl="1"/>
            <a:r>
              <a:rPr lang="de-DE">
                <a:solidFill>
                  <a:srgbClr val="00B050"/>
                </a:solidFill>
              </a:rPr>
              <a:t>Dann wieder steigendder Druck in der Kammer mit der Füllung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87287BB-33B2-48E2-8D8B-D67A5F89F4D6}"/>
              </a:ext>
            </a:extLst>
          </p:cNvPr>
          <p:cNvSpPr/>
          <p:nvPr/>
        </p:nvSpPr>
        <p:spPr>
          <a:xfrm>
            <a:off x="5128591" y="6284153"/>
            <a:ext cx="665922" cy="3651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5B15AF1-4018-4B7E-8DB0-B04B8E0946ED}"/>
              </a:ext>
            </a:extLst>
          </p:cNvPr>
          <p:cNvSpPr/>
          <p:nvPr/>
        </p:nvSpPr>
        <p:spPr>
          <a:xfrm>
            <a:off x="5794513" y="6284153"/>
            <a:ext cx="387626" cy="3651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A6FF222-4898-42E7-9182-1BBF47CA6636}"/>
              </a:ext>
            </a:extLst>
          </p:cNvPr>
          <p:cNvSpPr/>
          <p:nvPr/>
        </p:nvSpPr>
        <p:spPr>
          <a:xfrm>
            <a:off x="6182138" y="6284152"/>
            <a:ext cx="745435" cy="3651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7B9C696-F58A-4A0B-B712-5666E9E68D7E}"/>
              </a:ext>
            </a:extLst>
          </p:cNvPr>
          <p:cNvSpPr/>
          <p:nvPr/>
        </p:nvSpPr>
        <p:spPr>
          <a:xfrm>
            <a:off x="8650356" y="6284151"/>
            <a:ext cx="665922" cy="3651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4C95D04-C5B8-48AF-B5CA-BFEE3359EB05}"/>
              </a:ext>
            </a:extLst>
          </p:cNvPr>
          <p:cNvSpPr/>
          <p:nvPr/>
        </p:nvSpPr>
        <p:spPr>
          <a:xfrm>
            <a:off x="9316278" y="6284151"/>
            <a:ext cx="387626" cy="3651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6ED2C89-EA25-49D9-AB06-A5C39BCA9885}"/>
              </a:ext>
            </a:extLst>
          </p:cNvPr>
          <p:cNvSpPr/>
          <p:nvPr/>
        </p:nvSpPr>
        <p:spPr>
          <a:xfrm>
            <a:off x="9703903" y="6284150"/>
            <a:ext cx="745435" cy="3651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9527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03B3F4-08E2-4D77-959D-400E61CF5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Parikardtamponade: atemabhängige E-Welle des Mitraleinstromprofils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3B9C45-F9AA-44B1-B270-BFD8AC19F1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/>
              <a:t>Geringste E-Welle mit dem ersten Schlag in der Inspiration</a:t>
            </a:r>
          </a:p>
          <a:p>
            <a:r>
              <a:rPr lang="de-DE"/>
              <a:t>Höchste E-welle mit dem ersten Schlag in der Expiration. </a:t>
            </a:r>
          </a:p>
          <a:p>
            <a:r>
              <a:rPr lang="de-DE"/>
              <a:t>Zunahme (Diff/Max) &gt; 30%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E2E2EEA-8BC6-4AAB-BDFE-AC141FA773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74200" y="2715374"/>
            <a:ext cx="4377600" cy="257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26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E8248-A90D-4AAF-8C86-AB075FE7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Parikardtamponade: atemabhängige E-Welle des Trikuspidaleinstromprofils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9CA431-B1F4-4F80-BD6A-A016ACF023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/>
              <a:t>Das Verhältnis E-Welle (TK) Inspiration/Expiration verhält sich genau umgekehrt 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874EDF2-96A3-432C-BDE8-71CE6F1D47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74200" y="2655524"/>
            <a:ext cx="4377600" cy="26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5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1420</Words>
  <Application>Microsoft Office PowerPoint</Application>
  <PresentationFormat>Breitbild</PresentationFormat>
  <Paragraphs>135</Paragraphs>
  <Slides>15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</vt:lpstr>
      <vt:lpstr>Tamponade</vt:lpstr>
      <vt:lpstr>Wechselseitige Abhängigkeit der Kammern (interventricular dependence) </vt:lpstr>
      <vt:lpstr>Druck-Volumen-Kurve</vt:lpstr>
      <vt:lpstr>Abstufung der Perikardergussgröße in der PLAX und PSAX-Anlotung</vt:lpstr>
      <vt:lpstr>Exsudativer Perikarderguss</vt:lpstr>
      <vt:lpstr>Perikardtamponade</vt:lpstr>
      <vt:lpstr>Perikardtamponade: M-Mode SC-Blick</vt:lpstr>
      <vt:lpstr>Parikardtamponade: atemabhängige E-Welle des Mitraleinstromprofils</vt:lpstr>
      <vt:lpstr>Parikardtamponade: atemabhängige E-Welle des Trikuspidaleinstromprofils</vt:lpstr>
      <vt:lpstr>Perikardtamponade: Atem-Abhängigkeit von VTI(LVOT)</vt:lpstr>
      <vt:lpstr>Lebervenenfluss bei der Perikardtamponade</vt:lpstr>
      <vt:lpstr>M-Mode PLAX bei Perikardtamponade</vt:lpstr>
      <vt:lpstr>Transienter Kollaps von RV und RA</vt:lpstr>
      <vt:lpstr>IVC bei Perkardtamponade</vt:lpstr>
      <vt:lpstr>Differenzierung Perikarderguss und Pleuraerguss im Echo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Perikarditis und Tamponade</dc:title>
  <dc:creator>Thomas Single</dc:creator>
  <cp:lastModifiedBy>Thomas Single</cp:lastModifiedBy>
  <cp:revision>2</cp:revision>
  <dcterms:created xsi:type="dcterms:W3CDTF">2019-02-24T20:35:06Z</dcterms:created>
  <dcterms:modified xsi:type="dcterms:W3CDTF">2019-02-24T20:41:12Z</dcterms:modified>
</cp:coreProperties>
</file>