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3" r:id="rId4"/>
    <p:sldId id="257" r:id="rId5"/>
    <p:sldId id="274" r:id="rId6"/>
    <p:sldId id="267" r:id="rId7"/>
    <p:sldId id="268" r:id="rId8"/>
    <p:sldId id="269" r:id="rId9"/>
    <p:sldId id="264" r:id="rId10"/>
    <p:sldId id="262" r:id="rId11"/>
    <p:sldId id="260" r:id="rId12"/>
    <p:sldId id="265" r:id="rId13"/>
    <p:sldId id="270" r:id="rId14"/>
    <p:sldId id="271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7" autoAdjust="0"/>
    <p:restoredTop sz="54222" autoAdjust="0"/>
  </p:normalViewPr>
  <p:slideViewPr>
    <p:cSldViewPr snapToGrid="0">
      <p:cViewPr varScale="1">
        <p:scale>
          <a:sx n="64" d="100"/>
          <a:sy n="64" d="100"/>
        </p:scale>
        <p:origin x="26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5CFCC-8D1A-4155-9026-7B06FB449836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9C884-4B84-4BBD-A285-3590811944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88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470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</a:t>
            </a:r>
          </a:p>
          <a:p>
            <a:r>
              <a:rPr lang="en-US"/>
              <a:t>parietal pericardium is well delineated by the epipericardial fat on the anterior diaphragmatic surface and epicardial fat over the right</a:t>
            </a:r>
          </a:p>
          <a:p>
            <a:r>
              <a:rPr lang="en-US"/>
              <a:t>ventricle.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43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Coronal section of the heart showing that the epicardial fat is abundant in the right atrioventricular sulcus where a crosssection</a:t>
            </a:r>
          </a:p>
          <a:p>
            <a:r>
              <a:rPr lang="en-US"/>
              <a:t>of the right coronary artery is seen (arrow). The RV free wall also contains a variable amount of epicardial fat that helps outline</a:t>
            </a:r>
          </a:p>
          <a:p>
            <a:r>
              <a:rPr lang="en-US"/>
              <a:t>the pericardium.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parietal pericardium exhibits</a:t>
            </a:r>
          </a:p>
          <a:p>
            <a:r>
              <a:rPr lang="en-US"/>
              <a:t>a normal variation in thickness from region to region and is</a:t>
            </a:r>
          </a:p>
          <a:p>
            <a:r>
              <a:rPr lang="en-US"/>
              <a:t>between 0.8 and 1 mm thick as measured in anatomic studies but</a:t>
            </a:r>
          </a:p>
          <a:p>
            <a:r>
              <a:rPr lang="en-US"/>
              <a:t>appears slightly thicker on imaging.16 The thinnest segments of the</a:t>
            </a:r>
          </a:p>
          <a:p>
            <a:r>
              <a:rPr lang="en-US"/>
              <a:t>pericardium ranged from 0.7 to 1.2 mm in width when measured</a:t>
            </a:r>
          </a:p>
          <a:p>
            <a:r>
              <a:rPr lang="en-US"/>
              <a:t>by CT and 1.2 to 1.7 mm on CMR.17,18 The discrepancy in</a:t>
            </a:r>
          </a:p>
          <a:p>
            <a:r>
              <a:rPr lang="en-US"/>
              <a:t>pericardial thickness may be partially explained by including small</a:t>
            </a:r>
          </a:p>
          <a:p>
            <a:r>
              <a:rPr lang="en-US"/>
              <a:t>amounts of physiologic pericardial fluid in the measured</a:t>
            </a:r>
          </a:p>
          <a:p>
            <a:r>
              <a:rPr lang="en-US"/>
              <a:t>thickness.18 TTE is unreliable for measuring pericardial thickness;</a:t>
            </a:r>
          </a:p>
          <a:p>
            <a:r>
              <a:rPr lang="en-US"/>
              <a:t>however, TEE has been shown to be reproducible, compared with</a:t>
            </a:r>
          </a:p>
          <a:p>
            <a:r>
              <a:rPr lang="en-US"/>
              <a:t>CT, for pericardial thickness measurements in normal controls and</a:t>
            </a:r>
          </a:p>
          <a:p>
            <a:r>
              <a:rPr lang="en-US"/>
              <a:t>patients with CP.19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075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transverse sinus is a passage that separates the arteries located</a:t>
            </a:r>
          </a:p>
          <a:p>
            <a:r>
              <a:rPr lang="en-US"/>
              <a:t>anteriorly from the atria and veins posteriorly (Figure 9). This space</a:t>
            </a:r>
          </a:p>
          <a:p>
            <a:r>
              <a:rPr lang="en-US"/>
              <a:t>lies behind the ascending aorta and main pulmonary artery and</a:t>
            </a:r>
          </a:p>
          <a:p>
            <a:r>
              <a:rPr lang="en-US"/>
              <a:t>above the roof of the left atrium. It extends upward along the right</a:t>
            </a:r>
          </a:p>
          <a:p>
            <a:r>
              <a:rPr lang="en-US"/>
              <a:t>side of the ascending aorta, where it forms the superior aortic recess</a:t>
            </a:r>
          </a:p>
          <a:p>
            <a:r>
              <a:rPr lang="en-US"/>
              <a:t>between the aorta and the superior vena cava (SVC; Figure 10). It extends</a:t>
            </a:r>
          </a:p>
          <a:p>
            <a:r>
              <a:rPr lang="en-US"/>
              <a:t>downward to the level of the aortic valve; the space between</a:t>
            </a:r>
          </a:p>
          <a:p>
            <a:r>
              <a:rPr lang="en-US"/>
              <a:t>the ascending aorta and the right atrium is called the inferior aortic</a:t>
            </a:r>
          </a:p>
          <a:p>
            <a:r>
              <a:rPr lang="en-US"/>
              <a:t>recess of the transverse sinus (Figure 11).20 The lateral extensions</a:t>
            </a:r>
          </a:p>
          <a:p>
            <a:r>
              <a:rPr lang="en-US"/>
              <a:t>of the transverse sinus inferior to the proximal left and right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941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Although not essential for life, the pericardium performs important</a:t>
            </a:r>
          </a:p>
          <a:p>
            <a:r>
              <a:rPr lang="en-US"/>
              <a:t>anatomic and physiologic functions (Table 3). The pericardium partitions</a:t>
            </a:r>
          </a:p>
          <a:p>
            <a:r>
              <a:rPr lang="en-US"/>
              <a:t>the heart from the pulmonary space lessening the chance for</a:t>
            </a:r>
          </a:p>
          <a:p>
            <a:r>
              <a:rPr lang="en-US"/>
              <a:t>contiguous infections from the lungs. </a:t>
            </a:r>
          </a:p>
          <a:p>
            <a:endParaRPr lang="en-US"/>
          </a:p>
          <a:p>
            <a:r>
              <a:rPr lang="en-US"/>
              <a:t>Both pericardial layers help limit</a:t>
            </a:r>
          </a:p>
          <a:p>
            <a:r>
              <a:rPr lang="en-US"/>
              <a:t>distension of the cardiac chambers if there is acute volume overload</a:t>
            </a:r>
          </a:p>
          <a:p>
            <a:r>
              <a:rPr lang="en-US"/>
              <a:t>that prevents anatomic deformation of both the chambers and the mitral</a:t>
            </a:r>
          </a:p>
          <a:p>
            <a:r>
              <a:rPr lang="en-US"/>
              <a:t>and tricuspid apparatus, which may prevent valvular regurgitation</a:t>
            </a:r>
          </a:p>
          <a:p>
            <a:r>
              <a:rPr lang="en-US"/>
              <a:t>and further distension. </a:t>
            </a:r>
          </a:p>
          <a:p>
            <a:endParaRPr lang="en-US"/>
          </a:p>
          <a:p>
            <a:r>
              <a:rPr lang="en-US"/>
              <a:t>The pericardium also facilitates interaction and</a:t>
            </a:r>
          </a:p>
          <a:p>
            <a:r>
              <a:rPr lang="en-US"/>
              <a:t>coupling of the ventricles and atria, with the thin-walled right atrium</a:t>
            </a:r>
          </a:p>
          <a:p>
            <a:r>
              <a:rPr lang="en-US"/>
              <a:t>and right ventricle more subject to the influence of changes in pericardial</a:t>
            </a:r>
          </a:p>
          <a:p>
            <a:r>
              <a:rPr lang="en-US"/>
              <a:t>pressure than the thicker walled left ventricle, with its higher filling</a:t>
            </a:r>
          </a:p>
          <a:p>
            <a:r>
              <a:rPr lang="en-US"/>
              <a:t>pressures.27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79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cut, the relatively inelastic parietal pericardium retracts, indicating</a:t>
            </a:r>
          </a:p>
          <a:p>
            <a:r>
              <a:rPr lang="en-US"/>
              <a:t>that it exerts pressure on the underlying myocardial chambers.</a:t>
            </a:r>
          </a:p>
          <a:p>
            <a:r>
              <a:rPr lang="en-US"/>
              <a:t>This effect is greatest on the thinner walled right atrium and right ventricle,</a:t>
            </a:r>
          </a:p>
          <a:p>
            <a:r>
              <a:rPr lang="en-US"/>
              <a:t>in which $50% of normal diastolic pressure is due to this pericardial</a:t>
            </a:r>
          </a:p>
          <a:p>
            <a:r>
              <a:rPr lang="en-US"/>
              <a:t>influence. The effect on cardiac chamber pressures is</a:t>
            </a:r>
          </a:p>
          <a:p>
            <a:r>
              <a:rPr lang="en-US"/>
              <a:t>magnified by either a rapid increase in total cardiac volume, as is</a:t>
            </a:r>
          </a:p>
          <a:p>
            <a:r>
              <a:rPr lang="en-US"/>
              <a:t>seen with exercise, hypervolemia, or acute severe valvular regurgitation,</a:t>
            </a:r>
          </a:p>
          <a:p>
            <a:r>
              <a:rPr lang="en-US"/>
              <a:t>or with an increase in pericardial fluid above the normal ‘‘reserve</a:t>
            </a:r>
          </a:p>
          <a:p>
            <a:r>
              <a:rPr lang="en-US"/>
              <a:t>volume,’’ which increases cardiac pressures and reduces cardiac filling.</a:t>
            </a:r>
          </a:p>
          <a:p>
            <a:r>
              <a:rPr lang="en-US"/>
              <a:t>Conversely, the mechanical effects of the pericardium on the heart</a:t>
            </a:r>
          </a:p>
          <a:p>
            <a:r>
              <a:rPr lang="en-US"/>
              <a:t>are diminished by hypovolemia.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9C884-4B84-4BBD-A285-3590811944D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57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2C650-9F09-4A1A-BC21-FC7BE16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C8C92C-019A-4B38-92C6-A0855CE18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3CB3B0-8B18-4A23-A9E0-67DBB611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0D0-66CA-435F-B753-210284E7A23B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FD5FF1-B189-42A8-8809-C483C01E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CF58EA-AFD1-4CE5-A01F-BD2EB810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0909-FE59-4E2C-9E75-3E48B8AFE5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5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7AE161-6E81-4AC9-88E8-0E07348D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E5722BD-7410-49F9-9A8B-52EEBD0DC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3FCFC4-F233-4C3B-83FA-F7A0DC07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0D0-66CA-435F-B753-210284E7A23B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47708A-BF12-499F-BE32-A3478ED08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9262DD-8353-4157-B6E7-8DAA021A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0909-FE59-4E2C-9E75-3E48B8AFE5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60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213072B-DA12-4550-9927-F94E30285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EB18FBF-6C5C-40BA-A935-BC9BD7F03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50922C-2A8C-4CFD-8AC6-4A2F766A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0D0-66CA-435F-B753-210284E7A23B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FCB133-B426-4AE2-BB30-970349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AE7E69-7C6F-4254-B9FA-7CAED301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0909-FE59-4E2C-9E75-3E48B8AFE5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82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BA281-7B64-4298-BB52-66084355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3A3AE6-B61E-4FE2-AC77-97046AA89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9B63BA-6556-4A15-83C7-A08D56BE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0D0-66CA-435F-B753-210284E7A23B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56689D-AC60-4520-B4E3-7B99289C5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06F22B-FCFA-45BD-8279-FCC4DD92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0909-FE59-4E2C-9E75-3E48B8AFE5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91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4922C2-F468-4789-98CD-6FC222EA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A0FAE6-9163-4E31-920B-C20202A04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7B624F-612A-48BB-81F0-B858DC42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0D0-66CA-435F-B753-210284E7A23B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38FAD8-EDAC-459A-B1EF-B574C56A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8609E5-CB2C-42E5-A937-DBC4012A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0909-FE59-4E2C-9E75-3E48B8AFE5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7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1AAAD-557D-4BC8-BCEE-C9ED020B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D16FE3-A70F-4DFE-92EC-8E3DE76EE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6C5CCB-BED7-4572-BC5D-F73D2592A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1B186A-93F4-460A-A560-49F65D2F4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0D0-66CA-435F-B753-210284E7A23B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575A64A-9A4C-4E78-BF01-3ABE502B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1709D1-0F37-4140-AF40-C600B406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0909-FE59-4E2C-9E75-3E48B8AFE5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6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8AC2D-4E04-4874-9820-B9CFDB94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EE2F49-7F72-4CD3-8415-59DD07320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52E26B-C07F-4230-94EC-89BCEBC6E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58B5D5-D0AD-4CED-8012-E4AF251FE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2832D19-CADE-4F87-B913-0C92F50C1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10EEE30-1646-4311-B086-FF4E6C20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0D0-66CA-435F-B753-210284E7A23B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67C67AE-55F1-451D-93B9-9D7051AD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BC8A01-E728-462C-AAD0-DB2C225F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0909-FE59-4E2C-9E75-3E48B8AFE5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62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6BC0B-2DCC-4CB4-8584-5932D79F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DC3197-400A-4084-847F-75599A36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0D0-66CA-435F-B753-210284E7A23B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BFED1B-7A7C-4EFC-904E-92A2B2BE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4801CD-21E5-4103-8CDF-D18819EF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0909-FE59-4E2C-9E75-3E48B8AFE5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7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139410-2DA9-421B-B503-3CCE9189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0D0-66CA-435F-B753-210284E7A23B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3233331-D7A6-4A11-92D3-2FC17DE6B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D2424E-65D2-4C24-8187-C4023A46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0909-FE59-4E2C-9E75-3E48B8AFE5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73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EFC2A-D0C1-4A68-88EB-0B4816BF7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7444C1-A014-4D0A-9558-4181D6043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5044C1-6BE3-4DA5-A61C-F70C15D4A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A40569-5485-4D9B-B4EC-0983C2EB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0D0-66CA-435F-B753-210284E7A23B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16DC09-F9DF-4FE0-9AD0-62ACCE88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D371AF-C43D-41FD-AFBD-3F2AAFBF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0909-FE59-4E2C-9E75-3E48B8AFE5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40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CC47B-651D-42A6-AE6E-11D71D07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94C303D-F38C-48A9-BA0C-33E9D3D49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7C74A3-0112-4DB5-A221-2FCDB8F2C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8B16E7-897A-43DA-A22A-C183CA76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F0D0-66CA-435F-B753-210284E7A23B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E7C573-D678-426D-844B-6CF3D481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F26D3E-473E-4E43-8903-0CF9460C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0909-FE59-4E2C-9E75-3E48B8AFE5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23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4D77A98-B1F0-41F3-9721-D19AC402D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E14672-A078-4030-A358-7C0C7342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785290-39C3-45DE-9A75-9D8C2EF80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F0D0-66CA-435F-B753-210284E7A23B}" type="datetimeFigureOut">
              <a:rPr lang="de-DE" smtClean="0"/>
              <a:t>24.02.2019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A78EC1-D063-4253-8B45-FD1FF9FBF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B8DDD2-7905-48A6-A1DC-C53E7C0FB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0909-FE59-4E2C-9E75-3E48B8AFE5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01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32704-0530-4C21-AD5F-1E78D60331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Perikard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085C51-7305-4654-BCB1-8F352CDFB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74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74D96C-067B-4C38-82C5-90D7920C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Kontaktstellen des Herzbeutels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83C2E8-D19D-40A3-9561-A94DB59AEE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/>
              <a:t>Kaudal ist die äußerste Schicht des Herzbeutels (Tunica fibrosa) mit dem Centrum Tendineum des Zwerchfells verwachsen, kranial mit der Adventitia der großen Gefäße und lateral mit der Paretalschicht der Pleura. </a:t>
            </a:r>
          </a:p>
          <a:p>
            <a:r>
              <a:rPr lang="de-DE"/>
              <a:t>In diesem Abschnitt verläuft auch der Phenicus-Nerv.  </a:t>
            </a:r>
          </a:p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AEDAFBE-7E8F-4684-A205-1698BE5D47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37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2D68A-C1E2-4D25-9066-18829CE8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Umschlagfalten und Nischen des Herzbeutels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BB9D5B-361A-4A9D-AD99-77FDC74284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/>
              <a:t>Umschlagfalten </a:t>
            </a:r>
          </a:p>
          <a:p>
            <a:pPr lvl="1"/>
            <a:r>
              <a:rPr lang="de-DE"/>
              <a:t>Die </a:t>
            </a:r>
            <a:r>
              <a:rPr lang="de-DE" b="1"/>
              <a:t>Porta arteriosa </a:t>
            </a:r>
            <a:r>
              <a:rPr lang="de-DE"/>
              <a:t>ist eine obere Umschlagfalte des Herzbeutels in Höhe der Aorta ascendens und des Truncus pulmonalis. </a:t>
            </a:r>
          </a:p>
          <a:p>
            <a:pPr lvl="1"/>
            <a:r>
              <a:rPr lang="de-DE"/>
              <a:t>Die </a:t>
            </a:r>
            <a:r>
              <a:rPr lang="de-DE" b="1"/>
              <a:t>Porta venosa </a:t>
            </a:r>
            <a:r>
              <a:rPr lang="de-DE"/>
              <a:t>ist eine untere Umschlagfalte in Höhe Vena cava und Vv. Pulmonales. Sie trennt den Sinus transversus vom Sinus obliquus pericardii. </a:t>
            </a:r>
          </a:p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9A25E2-8046-4529-8304-45B817763D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/>
              <a:t>Nischen</a:t>
            </a:r>
          </a:p>
          <a:p>
            <a:pPr lvl="1"/>
            <a:r>
              <a:rPr lang="de-DE"/>
              <a:t>Der </a:t>
            </a:r>
            <a:r>
              <a:rPr lang="de-DE" b="1"/>
              <a:t>Sinus transversus pericardii </a:t>
            </a:r>
            <a:r>
              <a:rPr lang="de-DE"/>
              <a:t>liegt zwischen Aorta und Truncus einerseits und Vena cava und VV. Pulmonales andererseits.</a:t>
            </a:r>
          </a:p>
          <a:p>
            <a:pPr lvl="1"/>
            <a:r>
              <a:rPr lang="de-DE"/>
              <a:t>Der </a:t>
            </a:r>
            <a:r>
              <a:rPr lang="de-DE" b="1"/>
              <a:t>Sinus obliquus periccardii </a:t>
            </a:r>
            <a:r>
              <a:rPr lang="de-DE"/>
              <a:t>liegt zwischen VV. Pulmonales sinistraae und Vv. Pumonales dextrae und ist die tiefste Stelle des Herzbeutels. (cul-de-sac)    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30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B8017-1B27-472A-853F-CEB43EF88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Sinus transversus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3F9F991-0768-4D74-B9FB-51EBF6C9EA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57412" y="2162969"/>
            <a:ext cx="2543175" cy="3676650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CB8F797-C0C5-49BB-A883-1C80A6BE59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3074413"/>
            <a:ext cx="5181600" cy="18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F602B-FDD3-4525-8264-3D1D00314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Funktionen des Perikards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645375-54DE-4960-B9B7-FD817CBBA1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/>
              <a:t>Separation des Herzens von der Lunge /Abschirmung von Inektionen </a:t>
            </a:r>
          </a:p>
          <a:p>
            <a:r>
              <a:rPr lang="de-DE"/>
              <a:t>Verhindert akute Ausdehnung</a:t>
            </a:r>
          </a:p>
          <a:p>
            <a:r>
              <a:rPr lang="de-DE"/>
              <a:t>Koppelt Vorhöfe mit Kammern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AD6CA8A-3744-4F2E-A558-0F82AB043E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4178" y="1825625"/>
            <a:ext cx="46576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4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D57C7-4680-4A7E-AECA-B2FED17A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Hat das Perikard einen mechanischen Einfluss auf das Herz?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E60CE5-DD21-419A-80C4-AD641E7702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/>
              <a:t>Das parietale Perikard übt einen Druck auf Vorhöfe und Kammern aus, der durch Anstieg der Vorlast von innen oder durch einen Perikarderguss von außen gesteigert wird. 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583850-66CE-4369-AA3A-D5F0300490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74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0EB57-5C39-4BC8-A9EE-989CE504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Anatomie des Herzbeutels = Cavum pericardiale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253E3-5539-40E3-9903-102A771E96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/>
              <a:t>Perikard = Lamina parietalis</a:t>
            </a:r>
          </a:p>
          <a:p>
            <a:pPr lvl="1"/>
            <a:r>
              <a:rPr lang="de-DE"/>
              <a:t>Tunica serosa (Richtung Höhle)</a:t>
            </a:r>
          </a:p>
          <a:p>
            <a:pPr lvl="2"/>
            <a:r>
              <a:rPr lang="de-DE"/>
              <a:t>Schicht mit Mesothelzellen</a:t>
            </a:r>
          </a:p>
          <a:p>
            <a:pPr lvl="1"/>
            <a:r>
              <a:rPr lang="de-DE"/>
              <a:t>Tunica fibrosa</a:t>
            </a:r>
          </a:p>
          <a:p>
            <a:pPr lvl="2"/>
            <a:r>
              <a:rPr lang="de-DE"/>
              <a:t>Kollagenfasern (gelb)</a:t>
            </a:r>
          </a:p>
          <a:p>
            <a:pPr lvl="2"/>
            <a:r>
              <a:rPr lang="de-DE"/>
              <a:t>Elastische Fasern (Schwarz)</a:t>
            </a:r>
          </a:p>
          <a:p>
            <a:pPr lvl="2"/>
            <a:r>
              <a:rPr lang="de-DE"/>
              <a:t>Kapillaren</a:t>
            </a:r>
          </a:p>
          <a:p>
            <a:pPr lvl="2"/>
            <a:r>
              <a:rPr lang="de-DE"/>
              <a:t>Fibroblasten</a:t>
            </a:r>
          </a:p>
          <a:p>
            <a:pPr lvl="1"/>
            <a:endParaRPr lang="de-DE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9DD3D5A-8EDB-4CAB-BAAA-365F7ACE59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2337" y="2353469"/>
            <a:ext cx="29813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8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0EB57-5C39-4BC8-A9EE-989CE504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Anatomie des Herzbeutels = Cavum pericardiale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253E3-5539-40E3-9903-102A771E96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/>
              <a:t>Epikard = Lamina viszeralis</a:t>
            </a:r>
          </a:p>
          <a:p>
            <a:pPr lvl="1"/>
            <a:r>
              <a:rPr lang="de-DE"/>
              <a:t>Einschichtiges Epithel</a:t>
            </a:r>
          </a:p>
          <a:p>
            <a:pPr lvl="1"/>
            <a:r>
              <a:rPr lang="de-DE"/>
              <a:t>Subepicardiales Fettgewebe, fest verbunden mit Myokard</a:t>
            </a:r>
          </a:p>
          <a:p>
            <a:pPr lvl="2"/>
            <a:r>
              <a:rPr lang="de-DE"/>
              <a:t>Teilweise dünne</a:t>
            </a:r>
          </a:p>
          <a:p>
            <a:pPr lvl="2"/>
            <a:r>
              <a:rPr lang="de-DE"/>
              <a:t>teilweise dicke Schicht</a:t>
            </a:r>
          </a:p>
          <a:p>
            <a:pPr lvl="2"/>
            <a:r>
              <a:rPr lang="de-DE"/>
              <a:t>Enthält Koronararterien,Venen, Lympfgefäße…</a:t>
            </a:r>
          </a:p>
          <a:p>
            <a:pPr lvl="1"/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AC95BA5-A1C5-4811-9BE9-B23F507EC3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12256" y="3718664"/>
            <a:ext cx="3076575" cy="22574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BCFF7FB-2E75-4CED-9268-82B1F97DE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256" y="1247775"/>
            <a:ext cx="30956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4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2188845-D8E3-4067-9BF1-6B829CBF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Perikard von subcostal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235C59D-47C0-4866-B18B-5C70FD41B3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6787" y="1901031"/>
            <a:ext cx="4924425" cy="4200525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0A13870-1FF7-4F90-885E-15DECCC651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/>
              <a:t>Unterscheidung</a:t>
            </a:r>
          </a:p>
          <a:p>
            <a:pPr lvl="1"/>
            <a:r>
              <a:rPr lang="de-DE"/>
              <a:t>Perikard (äußere Schicht der Perikardhöhle, Lamina parietalis)</a:t>
            </a:r>
          </a:p>
          <a:p>
            <a:pPr lvl="1"/>
            <a:r>
              <a:rPr lang="de-DE"/>
              <a:t>Perikarderguss</a:t>
            </a:r>
          </a:p>
          <a:p>
            <a:pPr lvl="1"/>
            <a:r>
              <a:rPr lang="de-DE"/>
              <a:t>Epikard (innere Schicht der Perikardhöhle, Lamina visceralis)</a:t>
            </a:r>
          </a:p>
          <a:p>
            <a:pPr lvl="2"/>
            <a:r>
              <a:rPr lang="de-DE"/>
              <a:t>Hier mit epikardialem Fett</a:t>
            </a:r>
          </a:p>
          <a:p>
            <a:pPr lvl="2"/>
            <a:r>
              <a:rPr lang="de-DE"/>
              <a:t>DD zu Myokard: Echoarm im Vergleich zum Myokard</a:t>
            </a:r>
          </a:p>
          <a:p>
            <a:pPr lvl="2"/>
            <a:r>
              <a:rPr lang="de-DE"/>
              <a:t>DD zu Erguss: Bewegt sich mit dem Myokard mit, Transudative Ergüsse snd echofrei.   </a:t>
            </a:r>
          </a:p>
        </p:txBody>
      </p:sp>
    </p:spTree>
    <p:extLst>
      <p:ext uri="{BB962C8B-B14F-4D97-AF65-F5344CB8AC3E}">
        <p14:creationId xmlns:p14="http://schemas.microsoft.com/office/powerpoint/2010/main" val="413459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827EF32-5D8C-4C41-AAC0-34C836139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Vorteile der Methoden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D36E600E-BDF1-41EB-8336-C0C4E8262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167179"/>
              </p:ext>
            </p:extLst>
          </p:nvPr>
        </p:nvGraphicFramePr>
        <p:xfrm>
          <a:off x="838200" y="1825625"/>
          <a:ext cx="10515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4541322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3588386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01977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Echo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MRT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91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Schnell verfügbar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Anatomische Zusammenhänge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Anatomische Zusammenhänge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448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Geringe 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Nichtkardiale Krankheitten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Nichtkardiale Krankheien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97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Sicher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Perikard-Kalk-Quantifizierung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Erkennung von Entzündung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003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Hohe zeitliche Auflösung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Ach bei 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Keine Strahlung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4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Keine Strahlung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Evaluation des Lungenparenchyms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665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Auch bei Niereninsuffizienz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37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Auch bei Tachykardie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55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Auch bei instabilen Patienten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9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Auch bei nicht kooperativen Patienten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424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Auch bei 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33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27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A49A7-222C-4445-8428-5EC291D87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Epiperikardiales Fett und epikardiales Fett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61CAB4E-14E4-483A-8B38-A54F031FDE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04044" y="1825625"/>
            <a:ext cx="2449912" cy="4351338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E3114D-983D-44B6-80CE-D2A4DAAC59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35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D16233-D90B-4E6C-92B1-C9E6209B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Nur wenig epicardiales Fett im Bereich des LV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3095D5A-7A6F-47BC-B502-0998A5A25A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60320" y="2556344"/>
            <a:ext cx="1737360" cy="288990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529E09-52DC-44D2-827B-48C4630944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55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F7F0C-9F40-4D55-9847-897F177D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Rechter atrioventrikulärer Sulcus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0AEE915-7FDC-409A-BE2C-81AA75CB6E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01080" y="2375084"/>
            <a:ext cx="3255840" cy="325242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9E0EC9-78AA-4DB6-8FA4-455C568B4D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/>
              <a:t>Mit RCA</a:t>
            </a:r>
          </a:p>
        </p:txBody>
      </p:sp>
    </p:spTree>
    <p:extLst>
      <p:ext uri="{BB962C8B-B14F-4D97-AF65-F5344CB8AC3E}">
        <p14:creationId xmlns:p14="http://schemas.microsoft.com/office/powerpoint/2010/main" val="212114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29595C-00A3-4F93-8836-54F9C19B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Dicke des normalen Perikards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EDAF1C-DF3E-4F75-BE49-0E9160FAFF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/>
              <a:t>Da Perikard (prietale Blatt des Herzbeuttels) hat eine Dicke von 1 -1,7 mm und kann im TEE, nicht aber im TTE gemessen werden.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E179FB-A74D-40AC-92BB-570D989535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549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</Words>
  <Application>Microsoft Office PowerPoint</Application>
  <PresentationFormat>Breitbild</PresentationFormat>
  <Paragraphs>133</Paragraphs>
  <Slides>14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Perikard</vt:lpstr>
      <vt:lpstr>Anatomie des Herzbeutels = Cavum pericardiale</vt:lpstr>
      <vt:lpstr>Anatomie des Herzbeutels = Cavum pericardiale</vt:lpstr>
      <vt:lpstr>Perikard von subcostal </vt:lpstr>
      <vt:lpstr>Vorteile der Methoden</vt:lpstr>
      <vt:lpstr>Epiperikardiales Fett und epikardiales Fett</vt:lpstr>
      <vt:lpstr>Nur wenig epicardiales Fett im Bereich des LV</vt:lpstr>
      <vt:lpstr>Rechter atrioventrikulärer Sulcus</vt:lpstr>
      <vt:lpstr>Dicke des normalen Perikards</vt:lpstr>
      <vt:lpstr>Kontaktstellen des Herzbeutels</vt:lpstr>
      <vt:lpstr>Umschlagfalten und Nischen des Herzbeutels </vt:lpstr>
      <vt:lpstr>Sinus transversus</vt:lpstr>
      <vt:lpstr>Funktionen des Perikards</vt:lpstr>
      <vt:lpstr>Hat das Perikard einen mechanischen Einfluss auf das Herz?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Perikard</dc:title>
  <dc:creator>Thomas Single</dc:creator>
  <cp:lastModifiedBy>Thomas Single</cp:lastModifiedBy>
  <cp:revision>38</cp:revision>
  <dcterms:created xsi:type="dcterms:W3CDTF">2019-02-24T09:56:43Z</dcterms:created>
  <dcterms:modified xsi:type="dcterms:W3CDTF">2019-02-24T20:35:58Z</dcterms:modified>
</cp:coreProperties>
</file>