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8" r:id="rId3"/>
    <p:sldId id="259" r:id="rId4"/>
    <p:sldId id="293" r:id="rId5"/>
    <p:sldId id="292" r:id="rId6"/>
    <p:sldId id="288" r:id="rId7"/>
    <p:sldId id="289" r:id="rId8"/>
    <p:sldId id="290" r:id="rId9"/>
    <p:sldId id="285" r:id="rId10"/>
    <p:sldId id="291" r:id="rId11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7" autoAdjust="0"/>
    <p:restoredTop sz="94660"/>
  </p:normalViewPr>
  <p:slideViewPr>
    <p:cSldViewPr snapToGrid="0">
      <p:cViewPr varScale="1">
        <p:scale>
          <a:sx n="91" d="100"/>
          <a:sy n="91" d="100"/>
        </p:scale>
        <p:origin x="63" y="6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9535BB-3907-435B-B4A8-F51276A54EAD}" type="datetimeFigureOut">
              <a:rPr lang="de-DE" smtClean="0"/>
              <a:t>24.02.2019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F3FAF5-4F63-446A-9EA6-2A50B1DF03E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401231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E9C884-4B84-4BBD-A285-3590811944DE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099406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Acute pericarditis is a pericardial syndrome that is</a:t>
            </a:r>
          </a:p>
          <a:p>
            <a:r>
              <a:rPr lang="en-US"/>
              <a:t>characterized by infiltration of inflammatory cells into the pericardium.</a:t>
            </a:r>
          </a:p>
          <a:p>
            <a:endParaRPr lang="en-US"/>
          </a:p>
          <a:p>
            <a:r>
              <a:rPr lang="en-US"/>
              <a:t>There are a multitude of causes of acute pericarditis; in general,</a:t>
            </a:r>
          </a:p>
          <a:p>
            <a:r>
              <a:rPr lang="en-US"/>
              <a:t>most cases are self-limited. </a:t>
            </a:r>
          </a:p>
          <a:p>
            <a:endParaRPr lang="en-US"/>
          </a:p>
          <a:p>
            <a:r>
              <a:rPr lang="en-US"/>
              <a:t>The etiology of acute pericarditis is quite</a:t>
            </a:r>
          </a:p>
          <a:p>
            <a:r>
              <a:rPr lang="en-US"/>
              <a:t>variable and can result from a primary pericardial process or</a:t>
            </a:r>
          </a:p>
          <a:p>
            <a:r>
              <a:rPr lang="en-US"/>
              <a:t>secondary to a number of systemic illnesses, such as lupus, acute</a:t>
            </a:r>
          </a:p>
          <a:p>
            <a:r>
              <a:rPr lang="en-US"/>
              <a:t>myocardial infarction, and malignancy.29,30 Most cases of acute</a:t>
            </a:r>
          </a:p>
          <a:p>
            <a:r>
              <a:rPr lang="en-US"/>
              <a:t>pericarditis are idiopathic or viral. </a:t>
            </a:r>
          </a:p>
          <a:p>
            <a:endParaRPr lang="en-US"/>
          </a:p>
          <a:p>
            <a:r>
              <a:rPr lang="en-US"/>
              <a:t>It usually lasts &lt;3 months, after</a:t>
            </a:r>
          </a:p>
          <a:p>
            <a:r>
              <a:rPr lang="en-US"/>
              <a:t>which time it can be referred to as chronic pericarditis.7 </a:t>
            </a:r>
          </a:p>
          <a:p>
            <a:endParaRPr lang="en-US"/>
          </a:p>
          <a:p>
            <a:r>
              <a:rPr lang="en-US"/>
              <a:t>Acute pericarditis</a:t>
            </a:r>
          </a:p>
          <a:p>
            <a:r>
              <a:rPr lang="en-US"/>
              <a:t>typically presents with characteristic chest pain that is described</a:t>
            </a:r>
          </a:p>
          <a:p>
            <a:r>
              <a:rPr lang="en-US"/>
              <a:t>as substernal and sharp, often acute in onset, and often radiating to</a:t>
            </a:r>
          </a:p>
          <a:p>
            <a:r>
              <a:rPr lang="en-US"/>
              <a:t>the trapezius ridge. Pericarditic pain is pleuritic, worse when lying</a:t>
            </a:r>
          </a:p>
          <a:p>
            <a:r>
              <a:rPr lang="en-US"/>
              <a:t>down, and better when sitting forward. The positional nature of the</a:t>
            </a:r>
          </a:p>
          <a:p>
            <a:r>
              <a:rPr lang="en-US"/>
              <a:t>pain is a distinguishing feature from myocardial ischemia.31,32</a:t>
            </a:r>
          </a:p>
          <a:p>
            <a:endParaRPr lang="en-US"/>
          </a:p>
          <a:p>
            <a:r>
              <a:rPr lang="en-US"/>
              <a:t>Physical signs include a pericardial friction rub and characteristic</a:t>
            </a:r>
          </a:p>
          <a:p>
            <a:r>
              <a:rPr lang="en-US"/>
              <a:t>ECG changes as shown in Figure 17.32 Table 4 shows criteria for the</a:t>
            </a:r>
          </a:p>
          <a:p>
            <a:r>
              <a:rPr lang="en-US"/>
              <a:t>diagnosis of acute pericarditis. </a:t>
            </a:r>
          </a:p>
          <a:p>
            <a:endParaRPr lang="en-US"/>
          </a:p>
          <a:p>
            <a:r>
              <a:rPr lang="en-US"/>
              <a:t>Altogether, the diagnosis of acute</a:t>
            </a:r>
          </a:p>
          <a:p>
            <a:r>
              <a:rPr lang="en-US"/>
              <a:t>pericarditis is based on the presence of (1) typical chest pain, (2) a pericardial</a:t>
            </a:r>
          </a:p>
          <a:p>
            <a:r>
              <a:rPr lang="en-US"/>
              <a:t>rub, (3) typical ECG changes, and (4) new or worsening PEff.</a:t>
            </a:r>
          </a:p>
          <a:p>
            <a:endParaRPr lang="en-US"/>
          </a:p>
          <a:p>
            <a:r>
              <a:rPr lang="en-US"/>
              <a:t>In most cases, two or more of these findings are present. However, if</a:t>
            </a:r>
          </a:p>
          <a:p>
            <a:r>
              <a:rPr lang="en-US"/>
              <a:t>not, ancillary supportive data should be sought, including elevations in</a:t>
            </a:r>
          </a:p>
          <a:p>
            <a:r>
              <a:rPr lang="en-US"/>
              <a:t>inflammatory markers (Westergren sedimentation rate, C-reactive</a:t>
            </a:r>
          </a:p>
          <a:p>
            <a:r>
              <a:rPr lang="en-US"/>
              <a:t>protein) or ultrasensitive C-reactive protein, white blood count or</a:t>
            </a:r>
          </a:p>
          <a:p>
            <a:r>
              <a:rPr lang="en-US"/>
              <a:t>troponin levels or a fever.4 </a:t>
            </a:r>
          </a:p>
          <a:p>
            <a:endParaRPr lang="en-US"/>
          </a:p>
          <a:p>
            <a:r>
              <a:rPr lang="en-US"/>
              <a:t>In selective equivocal or refractory cases</a:t>
            </a:r>
          </a:p>
          <a:p>
            <a:r>
              <a:rPr lang="en-US"/>
              <a:t>in which definitive diagnoses are required, imaging by CMR with</a:t>
            </a:r>
          </a:p>
          <a:p>
            <a:r>
              <a:rPr lang="en-US"/>
              <a:t>T2-weighted (T2W) images and LGE may be used to identify pericardial</a:t>
            </a:r>
          </a:p>
          <a:p>
            <a:r>
              <a:rPr lang="en-US"/>
              <a:t>edema and inflammation.8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E9C884-4B84-4BBD-A285-3590811944DE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492019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E9C884-4B84-4BBD-A285-3590811944DE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85928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E9C884-4B84-4BBD-A285-3590811944DE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68078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Recurrent pericarditis is a pericardial syndrome</a:t>
            </a:r>
          </a:p>
          <a:p>
            <a:r>
              <a:rPr lang="en-US"/>
              <a:t>that is defined as a recurrence of episodes of pericarditis after a latent</a:t>
            </a:r>
          </a:p>
          <a:p>
            <a:r>
              <a:rPr lang="en-US"/>
              <a:t>or asymptomatic period of$6 weeks. </a:t>
            </a:r>
          </a:p>
          <a:p>
            <a:endParaRPr lang="en-US"/>
          </a:p>
          <a:p>
            <a:r>
              <a:rPr lang="en-US"/>
              <a:t>It is a common complication of</a:t>
            </a:r>
          </a:p>
          <a:p>
            <a:r>
              <a:rPr lang="en-US"/>
              <a:t>acute pericarditis, with up to one third of patients with acute pericarditis</a:t>
            </a:r>
          </a:p>
          <a:p>
            <a:r>
              <a:rPr lang="en-US"/>
              <a:t>developing repeat episodes.6,60,61 </a:t>
            </a:r>
          </a:p>
          <a:p>
            <a:endParaRPr lang="en-US"/>
          </a:p>
          <a:p>
            <a:r>
              <a:rPr lang="en-US"/>
              <a:t>The pathophysiology for</a:t>
            </a:r>
          </a:p>
          <a:p>
            <a:r>
              <a:rPr lang="en-US"/>
              <a:t>recurrent episodes may be related to repeat episodes of primary</a:t>
            </a:r>
          </a:p>
          <a:p>
            <a:r>
              <a:rPr lang="en-US"/>
              <a:t>acute pericarditis (i.e., viral reactivation) or autoimmune-mediated inflammation</a:t>
            </a:r>
          </a:p>
          <a:p>
            <a:r>
              <a:rPr lang="en-US"/>
              <a:t>initiated by pericardial injury from the initial or prior episodes.</a:t>
            </a:r>
          </a:p>
          <a:p>
            <a:r>
              <a:rPr lang="en-US"/>
              <a:t>61</a:t>
            </a:r>
          </a:p>
          <a:p>
            <a:endParaRPr lang="en-US"/>
          </a:p>
          <a:p>
            <a:r>
              <a:rPr lang="en-US"/>
              <a:t>Symptoms associated with recurrent episodes are similar to those</a:t>
            </a:r>
          </a:p>
          <a:p>
            <a:r>
              <a:rPr lang="en-US"/>
              <a:t>of the initial episode, although often not as severe. However, pericardial</a:t>
            </a:r>
          </a:p>
          <a:p>
            <a:r>
              <a:rPr lang="en-US"/>
              <a:t>rubs, ECG changes, and PEff occur less commonly with recurrent</a:t>
            </a:r>
          </a:p>
          <a:p>
            <a:r>
              <a:rPr lang="en-US"/>
              <a:t>pericarditis.61 </a:t>
            </a:r>
          </a:p>
          <a:p>
            <a:endParaRPr lang="en-US"/>
          </a:p>
          <a:p>
            <a:r>
              <a:rPr lang="en-US"/>
              <a:t>Inflammatory markers may be elevated. </a:t>
            </a:r>
          </a:p>
          <a:p>
            <a:endParaRPr lang="en-US"/>
          </a:p>
          <a:p>
            <a:r>
              <a:rPr lang="en-US"/>
              <a:t>Risk factors for</a:t>
            </a:r>
          </a:p>
          <a:p>
            <a:r>
              <a:rPr lang="en-US"/>
              <a:t>recurrence are fever, subacute presentation, immunosuppressed host,</a:t>
            </a:r>
          </a:p>
          <a:p>
            <a:r>
              <a:rPr lang="en-US"/>
              <a:t>myopericarditis, large PEff effusion or tamponade physiology, prior</a:t>
            </a:r>
          </a:p>
          <a:p>
            <a:r>
              <a:rPr lang="en-US"/>
              <a:t>chest trauma, coexisting anticoagulant medications, incomplete antiinflammatory</a:t>
            </a:r>
          </a:p>
          <a:p>
            <a:r>
              <a:rPr lang="en-US"/>
              <a:t>treatment course, steroid therapy, and failure to</a:t>
            </a:r>
          </a:p>
          <a:p>
            <a:r>
              <a:rPr lang="en-US"/>
              <a:t>respond promptly to initial treatment. </a:t>
            </a:r>
          </a:p>
          <a:p>
            <a:endParaRPr lang="en-US"/>
          </a:p>
          <a:p>
            <a:r>
              <a:rPr lang="en-US"/>
              <a:t>Recurrent pericarditis can generally</a:t>
            </a:r>
          </a:p>
          <a:p>
            <a:r>
              <a:rPr lang="en-US"/>
              <a:t>be treated with a prolonged course of NSAIDs. Colchicine can</a:t>
            </a:r>
          </a:p>
          <a:p>
            <a:r>
              <a:rPr lang="en-US"/>
              <a:t>be added to NSAIDs or as monotherapy. </a:t>
            </a:r>
          </a:p>
          <a:p>
            <a:endParaRPr lang="en-US"/>
          </a:p>
          <a:p>
            <a:r>
              <a:rPr lang="en-US"/>
              <a:t>Corticosteroids provide</a:t>
            </a:r>
          </a:p>
          <a:p>
            <a:r>
              <a:rPr lang="en-US"/>
              <a:t>rapid symptomatic relief but are generally avoided initially, as there</a:t>
            </a:r>
          </a:p>
          <a:p>
            <a:r>
              <a:rPr lang="en-US"/>
              <a:t>is evidence that they exacerbate episodes of recurrent pericarditis.61</a:t>
            </a:r>
          </a:p>
          <a:p>
            <a:endParaRPr lang="en-US"/>
          </a:p>
          <a:p>
            <a:r>
              <a:rPr lang="en-US"/>
              <a:t>Recently, corticosteroids have been used with the combination of</a:t>
            </a:r>
          </a:p>
          <a:p>
            <a:r>
              <a:rPr lang="en-US"/>
              <a:t>NSAIDs and colchicine on the basis of severe inflammation noted</a:t>
            </a:r>
          </a:p>
          <a:p>
            <a:r>
              <a:rPr lang="en-US"/>
              <a:t>on CMR.8 </a:t>
            </a:r>
          </a:p>
          <a:p>
            <a:endParaRPr lang="en-US"/>
          </a:p>
          <a:p>
            <a:r>
              <a:rPr lang="en-US"/>
              <a:t>Finally pericardiectomy can be considered for rare cases</a:t>
            </a:r>
          </a:p>
          <a:p>
            <a:r>
              <a:rPr lang="en-US"/>
              <a:t>of severely symptomatic and refractory recurrent pericarditis,56,57</a:t>
            </a:r>
          </a:p>
          <a:p>
            <a:r>
              <a:rPr lang="en-US"/>
              <a:t>but caution is necessary in the setting of ongoing inflammation,</a:t>
            </a:r>
          </a:p>
          <a:p>
            <a:r>
              <a:rPr lang="en-US"/>
              <a:t>which can cause adhesions.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E9C884-4B84-4BBD-A285-3590811944DE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91144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AA9B3C-95F1-4BDE-B882-93FAE00D92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291ABCA-05C5-49FA-90F6-0DC084E0E4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78E85BB-4278-4B90-9CDD-FD0B242DA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E8C76-A3B5-4EC6-A2A1-3E15A669E8B1}" type="datetimeFigureOut">
              <a:rPr lang="de-DE" smtClean="0"/>
              <a:t>24.02.2019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0418A96-02E2-43D7-B014-20D6BFACC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577C8AD-2592-4890-B712-8DAB06C16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25F44-9117-46E6-A24D-AF254A0F039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65534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FE495E-B610-47EC-B746-A41DAA377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251B8001-40ED-41CA-9364-52DF78CA47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B5B569E-203E-4794-975F-C17A7C837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E8C76-A3B5-4EC6-A2A1-3E15A669E8B1}" type="datetimeFigureOut">
              <a:rPr lang="de-DE" smtClean="0"/>
              <a:t>24.02.2019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07A8EE6-46BA-4AB1-B9FC-1668A07DB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6197D4E-871A-4A2B-9D80-BA0C0CFDB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25F44-9117-46E6-A24D-AF254A0F039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29019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5743C473-6BB0-40E4-A461-C08F033D66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9BBF24BF-29AF-45A8-A96F-F1E175D570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954C892-894D-4D92-A48B-F2F651A46E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E8C76-A3B5-4EC6-A2A1-3E15A669E8B1}" type="datetimeFigureOut">
              <a:rPr lang="de-DE" smtClean="0"/>
              <a:t>24.02.2019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F723B19-7DEB-4FE5-A0A9-80C187943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AF91A79-0551-4B81-B14D-156E474CD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25F44-9117-46E6-A24D-AF254A0F039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872131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2BBD9B-7F27-4E06-8791-147462151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39BDFB7-0652-4A74-A5A0-57B41C5217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371E505-ACC3-4B82-9BAD-7336240B5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E8C76-A3B5-4EC6-A2A1-3E15A669E8B1}" type="datetimeFigureOut">
              <a:rPr lang="de-DE" smtClean="0"/>
              <a:t>24.02.2019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031A2BD-2C43-4E29-B4AF-9CBA264BB7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06C68F8-4406-455A-986C-BE3A0BF92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25F44-9117-46E6-A24D-AF254A0F039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05596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60DDB3-C428-41BE-B980-A524C6255A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8D0E286-FF76-4A87-9949-F8F207497A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0BEE622-C1B4-4DE7-9893-26DA504857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E8C76-A3B5-4EC6-A2A1-3E15A669E8B1}" type="datetimeFigureOut">
              <a:rPr lang="de-DE" smtClean="0"/>
              <a:t>24.02.2019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353DFC7-1993-4BD8-858E-C40A79D3B1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4AE4E9E-015B-4589-ABA9-BEB0812DC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25F44-9117-46E6-A24D-AF254A0F039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92921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297222-EDA0-426E-A9BB-B538E53F2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FD80A01-1C89-4098-8212-CFD8CF6DCA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FFED781-4A19-4E09-B729-01179D57C0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904570B-79C6-4E1D-83AC-6E1814C4E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E8C76-A3B5-4EC6-A2A1-3E15A669E8B1}" type="datetimeFigureOut">
              <a:rPr lang="de-DE" smtClean="0"/>
              <a:t>24.02.2019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8FED709-1C01-4B00-B7B5-E34F2BE76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E489767-B523-441C-B383-F8072EBE4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25F44-9117-46E6-A24D-AF254A0F039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75273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9757B8-4CF8-4EC2-A0EB-7A74E5D0B8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4BED211-1CCC-44C0-8F05-03B617F398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582BE54-2E74-44D4-B51F-52E071DE8F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4CB43ECB-2073-4074-94FF-7D69A24753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26FA07F7-F2C9-46F9-A9B4-9DD0C70C37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040259F1-F6BC-4CA6-96A2-87EE111B3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E8C76-A3B5-4EC6-A2A1-3E15A669E8B1}" type="datetimeFigureOut">
              <a:rPr lang="de-DE" smtClean="0"/>
              <a:t>24.02.2019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00F406E5-4984-4D50-96C2-E9CF7A375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5BF7A05E-ED32-4315-BF6E-5FA7E0364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25F44-9117-46E6-A24D-AF254A0F039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5934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BDE8C5-2A11-4511-8130-556514F41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D99A4E1A-A9FD-4712-88A8-7E56857FC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E8C76-A3B5-4EC6-A2A1-3E15A669E8B1}" type="datetimeFigureOut">
              <a:rPr lang="de-DE" smtClean="0"/>
              <a:t>24.02.2019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FD8F68B-08E9-488F-909D-831B61328A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3A18C94-695B-489D-BEA8-85B0A01FE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25F44-9117-46E6-A24D-AF254A0F039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20916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70F8575E-63F1-49D3-8F70-FE98D593DE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E8C76-A3B5-4EC6-A2A1-3E15A669E8B1}" type="datetimeFigureOut">
              <a:rPr lang="de-DE" smtClean="0"/>
              <a:t>24.02.2019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D0AAC55A-F34A-4BDC-9DAE-0712A3789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6C22F9C-C7DC-4E2B-ACB9-6416EC44B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25F44-9117-46E6-A24D-AF254A0F039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79720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2BC307-4CB0-4A92-AC51-2E6EE7766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910004E-D00E-45C5-8DAF-9C20AA43D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FECF016-9CF0-484C-B1BD-4C664E3B32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0A168B1-4451-4D96-AD85-7B387A4E95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E8C76-A3B5-4EC6-A2A1-3E15A669E8B1}" type="datetimeFigureOut">
              <a:rPr lang="de-DE" smtClean="0"/>
              <a:t>24.02.2019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F1D7499-178B-4430-B251-71B2364E3D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9753C8C-AE83-4D44-B474-DA0E8F5A3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25F44-9117-46E6-A24D-AF254A0F039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1457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4FC60D-F96F-416A-9F83-4D41FDEFCD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959B3AB4-F6E2-4711-8E7A-59FA312DEF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527E62C-095F-43CB-929B-5A0ED69D38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0D02D03-ADCB-423E-B0CD-793D507F38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E8C76-A3B5-4EC6-A2A1-3E15A669E8B1}" type="datetimeFigureOut">
              <a:rPr lang="de-DE" smtClean="0"/>
              <a:t>24.02.2019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01BC876-EBFB-4031-8FD9-BE5958D8FC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0C447C0-EC25-4961-9DD0-C1F1797E2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25F44-9117-46E6-A24D-AF254A0F039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146408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D12CF3BB-AB6E-42FD-8BF5-3E8A4C8586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2E40CF5-3A3A-46A0-A390-FFEF95DC45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D59AA5E-7C01-43C9-B1FA-80FABEE6B9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BE8C76-A3B5-4EC6-A2A1-3E15A669E8B1}" type="datetimeFigureOut">
              <a:rPr lang="de-DE" smtClean="0"/>
              <a:t>24.02.2019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BBD001F-6BA7-4581-B6EA-249E125D8F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673B816-9104-458F-9031-90D0458576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D25F44-9117-46E6-A24D-AF254A0F039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58851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8EF564-B8A3-4FAD-80E3-27BB392642A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/>
              <a:t>Perikarditis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88EA1E2-804B-48FE-8BBE-AA5DB7A9D96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322862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741FC6-1B88-42DD-80DF-A09C7EA3F2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Rezidivierende Perikarditids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D6C4C9E-D765-4520-B409-33314926223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de-DE"/>
              <a:t>Definition</a:t>
            </a:r>
          </a:p>
          <a:p>
            <a:pPr lvl="1"/>
            <a:r>
              <a:rPr lang="de-DE"/>
              <a:t>Rezidiv nach mind. 6W Latenz </a:t>
            </a:r>
          </a:p>
          <a:p>
            <a:r>
              <a:rPr lang="de-DE"/>
              <a:t>Häufigkeit</a:t>
            </a:r>
          </a:p>
          <a:p>
            <a:pPr lvl="1"/>
            <a:r>
              <a:rPr lang="de-DE"/>
              <a:t>Ein Drittel</a:t>
            </a:r>
          </a:p>
          <a:p>
            <a:r>
              <a:rPr lang="de-DE"/>
              <a:t>Symptome</a:t>
            </a:r>
          </a:p>
          <a:p>
            <a:pPr lvl="1"/>
            <a:r>
              <a:rPr lang="de-DE"/>
              <a:t>Ähnlich der akuten Form </a:t>
            </a:r>
          </a:p>
          <a:p>
            <a:r>
              <a:rPr lang="de-DE"/>
              <a:t>Diagnostik</a:t>
            </a:r>
          </a:p>
          <a:p>
            <a:pPr lvl="1"/>
            <a:r>
              <a:rPr lang="de-DE"/>
              <a:t>Perikardiales Reiben</a:t>
            </a:r>
          </a:p>
          <a:p>
            <a:pPr lvl="1"/>
            <a:r>
              <a:rPr lang="de-DE"/>
              <a:t>EKG</a:t>
            </a:r>
          </a:p>
          <a:p>
            <a:pPr lvl="1"/>
            <a:r>
              <a:rPr lang="de-DE"/>
              <a:t>Echo: PE, beginnde CP</a:t>
            </a:r>
          </a:p>
          <a:p>
            <a:endParaRPr lang="de-DE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504EED43-4D50-4922-B8EA-18B5AB3999E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de-DE"/>
              <a:t>Risikofaktoren</a:t>
            </a:r>
          </a:p>
          <a:p>
            <a:pPr lvl="1"/>
            <a:r>
              <a:rPr lang="de-DE"/>
              <a:t>Fieber, subacuter Verluf, Immunsupression, großer PE, Antikoagulattion, Cortison</a:t>
            </a:r>
          </a:p>
          <a:p>
            <a:r>
              <a:rPr lang="de-DE"/>
              <a:t>Therapie</a:t>
            </a:r>
          </a:p>
          <a:p>
            <a:pPr lvl="1"/>
            <a:r>
              <a:rPr lang="de-DE"/>
              <a:t>NSAR</a:t>
            </a:r>
          </a:p>
          <a:p>
            <a:pPr lvl="1"/>
            <a:r>
              <a:rPr lang="de-DE"/>
              <a:t>Cortison</a:t>
            </a:r>
          </a:p>
          <a:p>
            <a:pPr lvl="1"/>
            <a:r>
              <a:rPr lang="de-DE"/>
              <a:t>Cholchizin</a:t>
            </a:r>
          </a:p>
          <a:p>
            <a:pPr lvl="1"/>
            <a:r>
              <a:rPr lang="de-DE"/>
              <a:t>Pericardektomie</a:t>
            </a:r>
          </a:p>
          <a:p>
            <a:endParaRPr lang="de-DE"/>
          </a:p>
          <a:p>
            <a:pPr lvl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99961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4D31E4-8CF9-4F03-BB60-93E92C3A1F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Perikarderkrankungen: Qualitativ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94A33D4-C783-4AEF-9C42-E3C588E9A7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/>
              <a:t>Perikarditis (akut, rezidivierend)</a:t>
            </a:r>
          </a:p>
          <a:p>
            <a:r>
              <a:rPr lang="de-DE"/>
              <a:t>Perikarderguss </a:t>
            </a:r>
          </a:p>
          <a:p>
            <a:r>
              <a:rPr lang="de-DE"/>
              <a:t>Konstriktive Perikarditis</a:t>
            </a:r>
          </a:p>
          <a:p>
            <a:r>
              <a:rPr lang="de-DE"/>
              <a:t>Angeborene Perikarderkrankungen</a:t>
            </a:r>
          </a:p>
        </p:txBody>
      </p:sp>
    </p:spTree>
    <p:extLst>
      <p:ext uri="{BB962C8B-B14F-4D97-AF65-F5344CB8AC3E}">
        <p14:creationId xmlns:p14="http://schemas.microsoft.com/office/powerpoint/2010/main" val="23060064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4D31E4-8CF9-4F03-BB60-93E92C3A1F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Perikarderkrankungen: Qualitativ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94A33D4-C783-4AEF-9C42-E3C588E9A7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/>
              <a:t>Perikarditis (akut, rezidivierend)</a:t>
            </a:r>
          </a:p>
          <a:p>
            <a:r>
              <a:rPr lang="de-DE"/>
              <a:t>Perikarderguss </a:t>
            </a:r>
          </a:p>
          <a:p>
            <a:r>
              <a:rPr lang="de-DE"/>
              <a:t>Konstriktive Perikarditis</a:t>
            </a:r>
          </a:p>
          <a:p>
            <a:r>
              <a:rPr lang="de-DE"/>
              <a:t>Angeborene Perikarderkrankungen</a:t>
            </a:r>
          </a:p>
        </p:txBody>
      </p:sp>
    </p:spTree>
    <p:extLst>
      <p:ext uri="{BB962C8B-B14F-4D97-AF65-F5344CB8AC3E}">
        <p14:creationId xmlns:p14="http://schemas.microsoft.com/office/powerpoint/2010/main" val="13941693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F0317B-E438-467B-B7A5-ABFCAAB85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Perikarditis: Diagnostik</a:t>
            </a:r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881EE8BA-7B13-4702-B91D-13B2924A97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43790" y="1918579"/>
            <a:ext cx="8585010" cy="4204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0099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14C40E-1411-424C-82AC-DDE08C31C6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EKG bei Perikarditis</a:t>
            </a:r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F09602AA-6C33-4146-A884-145FCAB475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92457" y="1690687"/>
            <a:ext cx="8396870" cy="4906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2968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D3C29E4C-7B61-415A-A278-AA7025516A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Fibröse Perikarditis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E9453E09-A21B-4F12-90C7-63864660A9F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e-DE"/>
              <a:t>Verdickung des parietalen und des viszeralen Blatts. </a:t>
            </a:r>
          </a:p>
          <a:p>
            <a:r>
              <a:rPr lang="de-DE"/>
              <a:t>Endet häufig in einer constriktiven Perikardtis. </a:t>
            </a:r>
          </a:p>
          <a:p>
            <a:r>
              <a:rPr lang="de-DE"/>
              <a:t>Nach Bestrahlung. </a:t>
            </a:r>
          </a:p>
        </p:txBody>
      </p:sp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4F7B1A28-5AF4-484B-A6FE-1EFF6F5C93A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393259" y="1919165"/>
            <a:ext cx="2720897" cy="4136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5611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BE9384-D26A-40D2-B9E3-6A63CFCAFA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Hämorragisch exsudative Perikarditis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EACD30F-E059-4332-B645-77ED0299F3B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e-DE"/>
              <a:t>Häufig bei Neoplasien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3C46A470-F1D7-4F11-8A89-F7467AE9B69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348654" y="1839746"/>
            <a:ext cx="2821258" cy="4311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7018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BD66B0-AC44-42C4-A892-540D40684C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Fibrinöse Perikarditis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47B28B9-1417-4593-86CC-04B9CAB21A5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e-DE"/>
              <a:t>Bei Urämie</a:t>
            </a:r>
          </a:p>
          <a:p>
            <a:r>
              <a:rPr lang="de-DE"/>
              <a:t>Fibrineinlagerungen in beiden Blättern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EC58599E-CFB5-4702-8207-5F92C59B102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382107" y="1957209"/>
            <a:ext cx="2832410" cy="4192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8295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166789CE-1B7C-4783-AE38-561AA287FB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Zeichen der Perikarditis im Echo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264C9554-0FC6-4224-A4AE-7F81DF6DD29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de-DE"/>
              <a:t>Bei einer Perikarditis können folgende echokardiographischhe Zeichen auftreten: Perikarderguss, echodichtes Perikard, verdicktes Perikard, regionale Wand-bewegungsstörungen bei myokardialer Beteiligung.</a:t>
            </a:r>
          </a:p>
          <a:p>
            <a:r>
              <a:rPr lang="de-DE"/>
              <a:t>Fibrinschlieren bei Inflammation</a:t>
            </a:r>
          </a:p>
          <a:p>
            <a:r>
              <a:rPr lang="de-DE"/>
              <a:t>Raumforderungen </a:t>
            </a:r>
          </a:p>
          <a:p>
            <a:endParaRPr lang="de-DE"/>
          </a:p>
        </p:txBody>
      </p:sp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6E9684E9-1310-4163-824B-00DA9C4FA62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361852" y="2202873"/>
            <a:ext cx="5305976" cy="3974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0845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758</Words>
  <Application>Microsoft Office PowerPoint</Application>
  <PresentationFormat>Breitbild</PresentationFormat>
  <Paragraphs>133</Paragraphs>
  <Slides>10</Slides>
  <Notes>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</vt:lpstr>
      <vt:lpstr>Perikarditis</vt:lpstr>
      <vt:lpstr>Perikarderkrankungen: Qualitativ</vt:lpstr>
      <vt:lpstr>Perikarderkrankungen: Qualitativ</vt:lpstr>
      <vt:lpstr>Perikarditis: Diagnostik</vt:lpstr>
      <vt:lpstr>EKG bei Perikarditis</vt:lpstr>
      <vt:lpstr>Fibröse Perikarditis</vt:lpstr>
      <vt:lpstr>Hämorragisch exsudative Perikarditis</vt:lpstr>
      <vt:lpstr>Fibrinöse Perikarditis</vt:lpstr>
      <vt:lpstr>Zeichen der Perikarditis im Echo</vt:lpstr>
      <vt:lpstr>Rezidivierende Perikarditids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Perikarditis</dc:title>
  <dc:creator>Thomas Single</dc:creator>
  <cp:lastModifiedBy>Thomas Single</cp:lastModifiedBy>
  <cp:revision>1</cp:revision>
  <dcterms:created xsi:type="dcterms:W3CDTF">2019-02-24T20:41:30Z</dcterms:created>
  <dcterms:modified xsi:type="dcterms:W3CDTF">2019-02-24T20:41:54Z</dcterms:modified>
</cp:coreProperties>
</file>